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Lst>
  <p:notesMasterIdLst>
    <p:notesMasterId r:id="rId20"/>
  </p:notesMasterIdLst>
  <p:sldIdLst>
    <p:sldId id="256" r:id="rId5"/>
    <p:sldId id="284" r:id="rId6"/>
    <p:sldId id="277" r:id="rId7"/>
    <p:sldId id="287" r:id="rId8"/>
    <p:sldId id="282" r:id="rId9"/>
    <p:sldId id="290" r:id="rId10"/>
    <p:sldId id="291" r:id="rId11"/>
    <p:sldId id="292" r:id="rId12"/>
    <p:sldId id="293" r:id="rId13"/>
    <p:sldId id="294" r:id="rId14"/>
    <p:sldId id="295" r:id="rId15"/>
    <p:sldId id="296" r:id="rId16"/>
    <p:sldId id="262" r:id="rId17"/>
    <p:sldId id="263" r:id="rId18"/>
    <p:sldId id="28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7939C-241D-4FDC-8DE8-4EE3F462EE22}"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AF473-2665-42A7-89E3-C7BA7EB58D12}" type="slidenum">
              <a:rPr lang="en-US" smtClean="0"/>
              <a:t>‹#›</a:t>
            </a:fld>
            <a:endParaRPr lang="en-US" dirty="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54C66A2-B3ED-0317-CA2B-A0DB02D577AA}"/>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667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7/29/20XX</a:t>
            </a:r>
            <a:endParaRPr lang="en-US" dirty="0"/>
          </a:p>
        </p:txBody>
      </p:sp>
      <p:sp>
        <p:nvSpPr>
          <p:cNvPr id="6" name="Footer Placeholder 5"/>
          <p:cNvSpPr>
            <a:spLocks noGrp="1"/>
          </p:cNvSpPr>
          <p:nvPr>
            <p:ph type="ftr" sz="quarter" idx="11"/>
          </p:nvPr>
        </p:nvSpPr>
        <p:spPr/>
        <p:txBody>
          <a:bodyPr/>
          <a:lstStyle/>
          <a:p>
            <a:r>
              <a:rPr lang="en-US"/>
              <a:t>Employee orientation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2018475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45183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5709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679362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770148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212575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645522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71820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slid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b="1">
                <a:solidFill>
                  <a:schemeClr val="accent4"/>
                </a:solidFill>
              </a:defRPr>
            </a:lvl1pPr>
          </a:lstStyle>
          <a:p>
            <a:r>
              <a:rPr lang="en-US"/>
              <a:t>Click to edit Master title style</a:t>
            </a:r>
          </a:p>
        </p:txBody>
      </p:sp>
      <p:sp>
        <p:nvSpPr>
          <p:cNvPr id="6" name="Picture Placeholder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7" name="Picture Placeholder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8" name="Picture Placeholder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Picture Placeholder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2" name="Text Placeholder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6" name="Text Placeholder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17" name="Text Placeholder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19" name="Text Placeholder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0" name="Text Placeholder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2" name="Text Placeholder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a:lstStyle>
            <a:lvl1pPr marL="0" indent="0" algn="ctr">
              <a:buFont typeface="Arial" panose="020B0604020202020204" pitchFamily="34" charset="0"/>
              <a:buNone/>
              <a:defRPr sz="1800" b="1">
                <a:solidFill>
                  <a:schemeClr val="accent1"/>
                </a:solidFill>
                <a:latin typeface="+mj-lt"/>
              </a:defRPr>
            </a:lvl1pPr>
          </a:lstStyle>
          <a:p>
            <a:pPr lvl="0"/>
            <a:r>
              <a:rPr lang="en-US"/>
              <a:t>Name</a:t>
            </a:r>
            <a:endParaRPr lang="en-ZA"/>
          </a:p>
        </p:txBody>
      </p:sp>
      <p:sp>
        <p:nvSpPr>
          <p:cNvPr id="23" name="Text Placeholder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a:normAutofit/>
          </a:bodyPr>
          <a:lstStyle>
            <a:lvl1pPr marL="0" indent="0" algn="ctr">
              <a:buFont typeface="Arial" panose="020B0604020202020204" pitchFamily="34" charset="0"/>
              <a:buNone/>
              <a:defRPr sz="1200">
                <a:solidFill>
                  <a:schemeClr val="accent4"/>
                </a:solidFill>
                <a:latin typeface="+mj-lt"/>
              </a:defRPr>
            </a:lvl1pPr>
          </a:lstStyle>
          <a:p>
            <a:pPr lvl="0"/>
            <a:r>
              <a:rPr lang="en-US"/>
              <a:t>Title</a:t>
            </a:r>
            <a:endParaRPr lang="en-ZA"/>
          </a:p>
        </p:txBody>
      </p:sp>
      <p:sp>
        <p:nvSpPr>
          <p:cNvPr id="24" name="Date Placeholder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5" name="Footer Placeholder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6" name="Slide Number Placeholder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09623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our content">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D749F-1509-46B1-B8ED-3506AC084799}"/>
              </a:ext>
            </a:extLst>
          </p:cNvPr>
          <p:cNvSpPr/>
          <p:nvPr userDrawn="1"/>
        </p:nvSpPr>
        <p:spPr>
          <a:xfrm>
            <a:off x="0" y="0"/>
            <a:ext cx="12192000" cy="1981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1">
                <a:solidFill>
                  <a:schemeClr val="bg1"/>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7756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1</a:t>
            </a:r>
            <a:endParaRPr lang="en-ZA"/>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6208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2</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660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3</a:t>
            </a:r>
            <a:endParaRPr lang="en-ZA"/>
          </a:p>
        </p:txBody>
      </p:sp>
      <p:sp>
        <p:nvSpPr>
          <p:cNvPr id="15" name="Text Placeholder 8">
            <a:extLst>
              <a:ext uri="{FF2B5EF4-FFF2-40B4-BE49-F238E27FC236}">
                <a16:creationId xmlns:a16="http://schemas.microsoft.com/office/drawing/2014/main" id="{9CB783F5-ED01-464E-9185-F05CFA0E84C4}"/>
              </a:ext>
            </a:extLst>
          </p:cNvPr>
          <p:cNvSpPr>
            <a:spLocks noGrp="1"/>
          </p:cNvSpPr>
          <p:nvPr>
            <p:ph type="body" sz="quarter" idx="45" hasCustomPrompt="1"/>
          </p:nvPr>
        </p:nvSpPr>
        <p:spPr>
          <a:xfrm>
            <a:off x="9311207" y="4553832"/>
            <a:ext cx="2105186" cy="678667"/>
          </a:xfrm>
        </p:spPr>
        <p:txBody>
          <a:bodyPr/>
          <a:lstStyle>
            <a:lvl1pPr marL="0" indent="0" algn="ctr">
              <a:buFont typeface="Arial" panose="020B0604020202020204" pitchFamily="34" charset="0"/>
              <a:buNone/>
              <a:defRPr sz="1800">
                <a:solidFill>
                  <a:schemeClr val="accent4"/>
                </a:solidFill>
                <a:latin typeface="+mj-lt"/>
              </a:defRPr>
            </a:lvl1pPr>
          </a:lstStyle>
          <a:p>
            <a:pPr lvl="0"/>
            <a:r>
              <a:rPr lang="en-US"/>
              <a:t>Bullet 4</a:t>
            </a:r>
            <a:endParaRPr lang="en-ZA"/>
          </a:p>
        </p:txBody>
      </p:sp>
      <p:sp>
        <p:nvSpPr>
          <p:cNvPr id="21" name="Online Image Placeholder 20">
            <a:extLst>
              <a:ext uri="{FF2B5EF4-FFF2-40B4-BE49-F238E27FC236}">
                <a16:creationId xmlns:a16="http://schemas.microsoft.com/office/drawing/2014/main" id="{D25CFAE9-00ED-42E0-BC9A-37BA858979B3}"/>
              </a:ext>
            </a:extLst>
          </p:cNvPr>
          <p:cNvSpPr>
            <a:spLocks noGrp="1"/>
          </p:cNvSpPr>
          <p:nvPr>
            <p:ph type="clipArt" sz="quarter" idx="48"/>
          </p:nvPr>
        </p:nvSpPr>
        <p:spPr>
          <a:xfrm>
            <a:off x="1090200" y="3080256"/>
            <a:ext cx="1476375" cy="1474788"/>
          </a:xfrm>
        </p:spPr>
        <p:txBody>
          <a:bodyPr>
            <a:normAutofit/>
          </a:bodyPr>
          <a:lstStyle>
            <a:lvl1pPr>
              <a:defRPr sz="1600"/>
            </a:lvl1pPr>
          </a:lstStyle>
          <a:p>
            <a:r>
              <a:rPr lang="en-US"/>
              <a:t>Click icon to add online image</a:t>
            </a:r>
            <a:endParaRPr lang="en-US" dirty="0"/>
          </a:p>
        </p:txBody>
      </p:sp>
      <p:sp>
        <p:nvSpPr>
          <p:cNvPr id="22" name="Online Image Placeholder 20">
            <a:extLst>
              <a:ext uri="{FF2B5EF4-FFF2-40B4-BE49-F238E27FC236}">
                <a16:creationId xmlns:a16="http://schemas.microsoft.com/office/drawing/2014/main" id="{280D5B0E-3D2E-4146-9670-B596E8EBD129}"/>
              </a:ext>
            </a:extLst>
          </p:cNvPr>
          <p:cNvSpPr>
            <a:spLocks noGrp="1"/>
          </p:cNvSpPr>
          <p:nvPr>
            <p:ph type="clipArt" sz="quarter" idx="49"/>
          </p:nvPr>
        </p:nvSpPr>
        <p:spPr>
          <a:xfrm>
            <a:off x="3935025" y="3080256"/>
            <a:ext cx="1476375" cy="1474788"/>
          </a:xfrm>
        </p:spPr>
        <p:txBody>
          <a:bodyPr>
            <a:normAutofit/>
          </a:bodyPr>
          <a:lstStyle>
            <a:lvl1pPr>
              <a:defRPr sz="1600"/>
            </a:lvl1pPr>
          </a:lstStyle>
          <a:p>
            <a:r>
              <a:rPr lang="en-US"/>
              <a:t>Click icon to add online image</a:t>
            </a:r>
            <a:endParaRPr lang="en-US" dirty="0"/>
          </a:p>
        </p:txBody>
      </p:sp>
      <p:sp>
        <p:nvSpPr>
          <p:cNvPr id="23" name="Online Image Placeholder 20">
            <a:extLst>
              <a:ext uri="{FF2B5EF4-FFF2-40B4-BE49-F238E27FC236}">
                <a16:creationId xmlns:a16="http://schemas.microsoft.com/office/drawing/2014/main" id="{03D89936-E0D7-4618-9E72-EC1467568C21}"/>
              </a:ext>
            </a:extLst>
          </p:cNvPr>
          <p:cNvSpPr>
            <a:spLocks noGrp="1"/>
          </p:cNvSpPr>
          <p:nvPr>
            <p:ph type="clipArt" sz="quarter" idx="50"/>
          </p:nvPr>
        </p:nvSpPr>
        <p:spPr>
          <a:xfrm>
            <a:off x="6779850" y="3079044"/>
            <a:ext cx="1476375" cy="1474788"/>
          </a:xfrm>
        </p:spPr>
        <p:txBody>
          <a:bodyPr>
            <a:normAutofit/>
          </a:bodyPr>
          <a:lstStyle>
            <a:lvl1pPr>
              <a:defRPr sz="1600"/>
            </a:lvl1pPr>
          </a:lstStyle>
          <a:p>
            <a:r>
              <a:rPr lang="en-US"/>
              <a:t>Click icon to add online image</a:t>
            </a:r>
            <a:endParaRPr lang="en-US" dirty="0"/>
          </a:p>
        </p:txBody>
      </p:sp>
      <p:sp>
        <p:nvSpPr>
          <p:cNvPr id="24" name="Online Image Placeholder 20">
            <a:extLst>
              <a:ext uri="{FF2B5EF4-FFF2-40B4-BE49-F238E27FC236}">
                <a16:creationId xmlns:a16="http://schemas.microsoft.com/office/drawing/2014/main" id="{08A2E99E-9F83-4666-BD35-056C88AEBFB1}"/>
              </a:ext>
            </a:extLst>
          </p:cNvPr>
          <p:cNvSpPr>
            <a:spLocks noGrp="1"/>
          </p:cNvSpPr>
          <p:nvPr>
            <p:ph type="clipArt" sz="quarter" idx="51"/>
          </p:nvPr>
        </p:nvSpPr>
        <p:spPr>
          <a:xfrm>
            <a:off x="9625612" y="3079044"/>
            <a:ext cx="1476375" cy="1474788"/>
          </a:xfrm>
        </p:spPr>
        <p:txBody>
          <a:bodyPr>
            <a:normAutofit/>
          </a:bodyPr>
          <a:lstStyle>
            <a:lvl1pPr>
              <a:defRPr sz="1600"/>
            </a:lvl1pPr>
          </a:lstStyle>
          <a:p>
            <a:r>
              <a:rPr lang="en-US"/>
              <a:t>Click icon to add online image</a:t>
            </a:r>
            <a:endParaRPr lang="en-US" dirty="0"/>
          </a:p>
        </p:txBody>
      </p:sp>
      <p:sp>
        <p:nvSpPr>
          <p:cNvPr id="25" name="Date Placeholder 4">
            <a:extLst>
              <a:ext uri="{FF2B5EF4-FFF2-40B4-BE49-F238E27FC236}">
                <a16:creationId xmlns:a16="http://schemas.microsoft.com/office/drawing/2014/main" id="{8B2D064B-EC57-4EA9-96ED-918E61BFD5F4}"/>
              </a:ext>
            </a:extLst>
          </p:cNvPr>
          <p:cNvSpPr>
            <a:spLocks noGrp="1"/>
          </p:cNvSpPr>
          <p:nvPr>
            <p:ph type="dt" sz="half" idx="10"/>
          </p:nvPr>
        </p:nvSpPr>
        <p:spPr>
          <a:xfrm>
            <a:off x="838200" y="6356350"/>
            <a:ext cx="2743200" cy="365125"/>
          </a:xfrm>
        </p:spPr>
        <p:txBody>
          <a:bodyPr/>
          <a:lstStyle>
            <a:lvl1pPr>
              <a:defRPr sz="900">
                <a:solidFill>
                  <a:schemeClr val="accent5">
                    <a:lumMod val="75000"/>
                  </a:schemeClr>
                </a:solidFill>
              </a:defRPr>
            </a:lvl1pPr>
          </a:lstStyle>
          <a:p>
            <a:r>
              <a:rPr lang="en-US" dirty="0"/>
              <a:t>7/29/20XX</a:t>
            </a:r>
          </a:p>
        </p:txBody>
      </p:sp>
      <p:sp>
        <p:nvSpPr>
          <p:cNvPr id="26" name="Footer Placeholder 5">
            <a:extLst>
              <a:ext uri="{FF2B5EF4-FFF2-40B4-BE49-F238E27FC236}">
                <a16:creationId xmlns:a16="http://schemas.microsoft.com/office/drawing/2014/main" id="{B2A70FF9-0C32-4443-A788-56E40DD780D1}"/>
              </a:ext>
            </a:extLst>
          </p:cNvPr>
          <p:cNvSpPr>
            <a:spLocks noGrp="1"/>
          </p:cNvSpPr>
          <p:nvPr>
            <p:ph type="ftr" sz="quarter" idx="11"/>
          </p:nvPr>
        </p:nvSpPr>
        <p:spPr>
          <a:xfrm>
            <a:off x="4038600" y="6356350"/>
            <a:ext cx="4114800" cy="365125"/>
          </a:xfrm>
        </p:spPr>
        <p:txBody>
          <a:bodyPr/>
          <a:lstStyle>
            <a:lvl1pPr>
              <a:defRPr sz="900">
                <a:solidFill>
                  <a:schemeClr val="accent5">
                    <a:lumMod val="75000"/>
                  </a:schemeClr>
                </a:solidFill>
              </a:defRPr>
            </a:lvl1pPr>
          </a:lstStyle>
          <a:p>
            <a:r>
              <a:rPr lang="en-US" dirty="0"/>
              <a:t>Employee orientation</a:t>
            </a:r>
          </a:p>
        </p:txBody>
      </p:sp>
      <p:sp>
        <p:nvSpPr>
          <p:cNvPr id="27" name="Slide Number Placeholder 6">
            <a:extLst>
              <a:ext uri="{FF2B5EF4-FFF2-40B4-BE49-F238E27FC236}">
                <a16:creationId xmlns:a16="http://schemas.microsoft.com/office/drawing/2014/main" id="{D51176E4-E898-4497-ACF7-72CFF75FED25}"/>
              </a:ext>
            </a:extLst>
          </p:cNvPr>
          <p:cNvSpPr>
            <a:spLocks noGrp="1"/>
          </p:cNvSpPr>
          <p:nvPr>
            <p:ph type="sldNum" sz="quarter" idx="12"/>
          </p:nvPr>
        </p:nvSpPr>
        <p:spPr>
          <a:xfrm>
            <a:off x="8610600" y="6356350"/>
            <a:ext cx="2743200" cy="365125"/>
          </a:xfrm>
        </p:spPr>
        <p:txBody>
          <a:bodyPr/>
          <a:lstStyle>
            <a:lvl1pPr>
              <a:defRPr sz="900">
                <a:solidFill>
                  <a:schemeClr val="accent5">
                    <a:lumMod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0428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8" name="Rectangle 7">
            <a:extLst>
              <a:ext uri="{FF2B5EF4-FFF2-40B4-BE49-F238E27FC236}">
                <a16:creationId xmlns:a16="http://schemas.microsoft.com/office/drawing/2014/main" id="{089821A0-CF5C-B586-140A-4E67FC3C4042}"/>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492355-B49B-F082-0ED3-03A59240AA9B}"/>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B10D86C-FA85-7877-CA7D-8B24B584E7A9}"/>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6323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four content">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A3DF3F-0A0C-4018-A9D5-6DE43170F37E}"/>
              </a:ext>
            </a:extLst>
          </p:cNvPr>
          <p:cNvSpPr>
            <a:spLocks noGrp="1"/>
          </p:cNvSpPr>
          <p:nvPr>
            <p:ph type="title"/>
          </p:nvPr>
        </p:nvSpPr>
        <p:spPr>
          <a:xfrm>
            <a:off x="2024742" y="822325"/>
            <a:ext cx="9329058" cy="1325563"/>
          </a:xfrm>
        </p:spPr>
        <p:txBody>
          <a:bodyPr anchor="b"/>
          <a:lstStyle>
            <a:lvl1pPr>
              <a:defRPr b="1">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B2E9ED8E-C27B-434B-BABA-E66DF12C5036}"/>
              </a:ext>
            </a:extLst>
          </p:cNvPr>
          <p:cNvSpPr>
            <a:spLocks noGrp="1"/>
          </p:cNvSpPr>
          <p:nvPr>
            <p:ph idx="1"/>
          </p:nvPr>
        </p:nvSpPr>
        <p:spPr>
          <a:xfrm>
            <a:off x="2024742"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CA9EBAE4-D52F-453F-8270-8B6E097489BF}"/>
              </a:ext>
            </a:extLst>
          </p:cNvPr>
          <p:cNvSpPr/>
          <p:nvPr userDrawn="1"/>
        </p:nvSpPr>
        <p:spPr>
          <a:xfrm>
            <a:off x="0" y="-1"/>
            <a:ext cx="674914"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9FC540D-D53A-486F-96EA-3488254DA8F1}"/>
              </a:ext>
            </a:extLst>
          </p:cNvPr>
          <p:cNvSpPr/>
          <p:nvPr userDrawn="1"/>
        </p:nvSpPr>
        <p:spPr>
          <a:xfrm flipV="1">
            <a:off x="674914" y="0"/>
            <a:ext cx="6749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A5699F8-E412-4D90-AD9E-5A933F03D673}"/>
              </a:ext>
            </a:extLst>
          </p:cNvPr>
          <p:cNvSpPr>
            <a:spLocks noGrp="1"/>
          </p:cNvSpPr>
          <p:nvPr>
            <p:ph idx="10"/>
          </p:nvPr>
        </p:nvSpPr>
        <p:spPr>
          <a:xfrm>
            <a:off x="7019111" y="259556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Content Placeholder 2">
            <a:extLst>
              <a:ext uri="{FF2B5EF4-FFF2-40B4-BE49-F238E27FC236}">
                <a16:creationId xmlns:a16="http://schemas.microsoft.com/office/drawing/2014/main" id="{3C6CD4EE-A2DF-4227-8E8E-061E1811B311}"/>
              </a:ext>
            </a:extLst>
          </p:cNvPr>
          <p:cNvSpPr>
            <a:spLocks noGrp="1"/>
          </p:cNvSpPr>
          <p:nvPr>
            <p:ph idx="11"/>
          </p:nvPr>
        </p:nvSpPr>
        <p:spPr>
          <a:xfrm>
            <a:off x="2024742"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Content Placeholder 2">
            <a:extLst>
              <a:ext uri="{FF2B5EF4-FFF2-40B4-BE49-F238E27FC236}">
                <a16:creationId xmlns:a16="http://schemas.microsoft.com/office/drawing/2014/main" id="{2BD7E863-25A7-4713-A3A0-9A5F432FE00D}"/>
              </a:ext>
            </a:extLst>
          </p:cNvPr>
          <p:cNvSpPr>
            <a:spLocks noGrp="1"/>
          </p:cNvSpPr>
          <p:nvPr>
            <p:ph idx="12"/>
          </p:nvPr>
        </p:nvSpPr>
        <p:spPr>
          <a:xfrm>
            <a:off x="7019111" y="4446132"/>
            <a:ext cx="4334689" cy="474211"/>
          </a:xfrm>
        </p:spPr>
        <p:txBody>
          <a:bodyPr>
            <a:normAutofit/>
          </a:bodyPr>
          <a:lstStyle>
            <a:lvl1pPr marL="0" indent="0">
              <a:lnSpc>
                <a:spcPct val="100000"/>
              </a:lnSpc>
              <a:buNone/>
              <a:defRPr sz="18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13EEC52D-9939-4E0F-B26E-6287735877FF}"/>
              </a:ext>
            </a:extLst>
          </p:cNvPr>
          <p:cNvSpPr>
            <a:spLocks noGrp="1"/>
          </p:cNvSpPr>
          <p:nvPr>
            <p:ph idx="13"/>
          </p:nvPr>
        </p:nvSpPr>
        <p:spPr>
          <a:xfrm>
            <a:off x="2024740"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3F6A9263-89CC-446B-AA55-FA0F0180A706}"/>
              </a:ext>
            </a:extLst>
          </p:cNvPr>
          <p:cNvSpPr>
            <a:spLocks noGrp="1"/>
          </p:cNvSpPr>
          <p:nvPr>
            <p:ph idx="14"/>
          </p:nvPr>
        </p:nvSpPr>
        <p:spPr>
          <a:xfrm>
            <a:off x="7019109" y="306977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Content Placeholder 2">
            <a:extLst>
              <a:ext uri="{FF2B5EF4-FFF2-40B4-BE49-F238E27FC236}">
                <a16:creationId xmlns:a16="http://schemas.microsoft.com/office/drawing/2014/main" id="{73A562DC-F1FD-4766-B507-CC08FBA1EE68}"/>
              </a:ext>
            </a:extLst>
          </p:cNvPr>
          <p:cNvSpPr>
            <a:spLocks noGrp="1"/>
          </p:cNvSpPr>
          <p:nvPr>
            <p:ph idx="15"/>
          </p:nvPr>
        </p:nvSpPr>
        <p:spPr>
          <a:xfrm>
            <a:off x="2024740"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Content Placeholder 2">
            <a:extLst>
              <a:ext uri="{FF2B5EF4-FFF2-40B4-BE49-F238E27FC236}">
                <a16:creationId xmlns:a16="http://schemas.microsoft.com/office/drawing/2014/main" id="{B4A99B91-CC4B-4964-B372-94ED4BB9A772}"/>
              </a:ext>
            </a:extLst>
          </p:cNvPr>
          <p:cNvSpPr>
            <a:spLocks noGrp="1"/>
          </p:cNvSpPr>
          <p:nvPr>
            <p:ph idx="16"/>
          </p:nvPr>
        </p:nvSpPr>
        <p:spPr>
          <a:xfrm>
            <a:off x="7019109" y="4920343"/>
            <a:ext cx="4334689" cy="1219201"/>
          </a:xfrm>
        </p:spPr>
        <p:txBody>
          <a:bodyPr>
            <a:normAutofit/>
          </a:bodyPr>
          <a:lstStyle>
            <a:lvl1pPr marL="285750" indent="-285750">
              <a:lnSpc>
                <a:spcPct val="100000"/>
              </a:lnSpc>
              <a:buFont typeface="Arial" panose="020B0604020202020204" pitchFamily="34" charset="0"/>
              <a:buChar char="•"/>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Date Placeholder 4">
            <a:extLst>
              <a:ext uri="{FF2B5EF4-FFF2-40B4-BE49-F238E27FC236}">
                <a16:creationId xmlns:a16="http://schemas.microsoft.com/office/drawing/2014/main" id="{5413A312-123E-4C7A-864E-C120568D6037}"/>
              </a:ext>
            </a:extLst>
          </p:cNvPr>
          <p:cNvSpPr>
            <a:spLocks noGrp="1"/>
          </p:cNvSpPr>
          <p:nvPr>
            <p:ph type="dt" sz="half" idx="17"/>
          </p:nvPr>
        </p:nvSpPr>
        <p:spPr>
          <a:xfrm>
            <a:off x="2024740" y="6356350"/>
            <a:ext cx="1556659" cy="365125"/>
          </a:xfrm>
        </p:spPr>
        <p:txBody>
          <a:bodyPr/>
          <a:lstStyle>
            <a:lvl1pPr>
              <a:defRPr sz="900">
                <a:solidFill>
                  <a:schemeClr val="accent4">
                    <a:lumMod val="40000"/>
                    <a:lumOff val="60000"/>
                  </a:schemeClr>
                </a:solidFill>
              </a:defRPr>
            </a:lvl1pPr>
          </a:lstStyle>
          <a:p>
            <a:r>
              <a:rPr lang="en-US" dirty="0"/>
              <a:t>7/29/20XX</a:t>
            </a:r>
          </a:p>
        </p:txBody>
      </p:sp>
      <p:sp>
        <p:nvSpPr>
          <p:cNvPr id="22" name="Footer Placeholder 5">
            <a:extLst>
              <a:ext uri="{FF2B5EF4-FFF2-40B4-BE49-F238E27FC236}">
                <a16:creationId xmlns:a16="http://schemas.microsoft.com/office/drawing/2014/main" id="{F3306EE3-B07E-48BA-A4EE-EAFE9A458C38}"/>
              </a:ext>
            </a:extLst>
          </p:cNvPr>
          <p:cNvSpPr>
            <a:spLocks noGrp="1"/>
          </p:cNvSpPr>
          <p:nvPr>
            <p:ph type="ftr" sz="quarter" idx="18"/>
          </p:nvPr>
        </p:nvSpPr>
        <p:spPr>
          <a:xfrm>
            <a:off x="4038600" y="6356350"/>
            <a:ext cx="5268686" cy="365125"/>
          </a:xfrm>
        </p:spPr>
        <p:txBody>
          <a:bodyPr/>
          <a:lstStyle>
            <a:lvl1pPr>
              <a:defRPr sz="900">
                <a:solidFill>
                  <a:schemeClr val="accent4">
                    <a:lumMod val="40000"/>
                    <a:lumOff val="60000"/>
                  </a:schemeClr>
                </a:solidFill>
              </a:defRPr>
            </a:lvl1pPr>
          </a:lstStyle>
          <a:p>
            <a:r>
              <a:rPr lang="en-US" dirty="0"/>
              <a:t>Employee orientation</a:t>
            </a:r>
          </a:p>
        </p:txBody>
      </p:sp>
      <p:sp>
        <p:nvSpPr>
          <p:cNvPr id="23" name="Slide Number Placeholder 6">
            <a:extLst>
              <a:ext uri="{FF2B5EF4-FFF2-40B4-BE49-F238E27FC236}">
                <a16:creationId xmlns:a16="http://schemas.microsoft.com/office/drawing/2014/main" id="{6A049DF0-5C6A-4542-841D-C03F62304820}"/>
              </a:ext>
            </a:extLst>
          </p:cNvPr>
          <p:cNvSpPr>
            <a:spLocks noGrp="1"/>
          </p:cNvSpPr>
          <p:nvPr>
            <p:ph type="sldNum" sz="quarter" idx="19"/>
          </p:nvPr>
        </p:nvSpPr>
        <p:spPr>
          <a:xfrm>
            <a:off x="9764486" y="6356350"/>
            <a:ext cx="1589314" cy="365125"/>
          </a:xfrm>
        </p:spPr>
        <p:txBody>
          <a:bodyPr/>
          <a:lstStyle>
            <a:lvl1pPr>
              <a:defRPr sz="900">
                <a:solidFill>
                  <a:schemeClr val="accent4">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2264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7/29/20XX</a:t>
            </a:r>
            <a:endParaRPr lang="en-US" dirty="0"/>
          </a:p>
        </p:txBody>
      </p:sp>
      <p:sp>
        <p:nvSpPr>
          <p:cNvPr id="5" name="Footer Placeholder 4"/>
          <p:cNvSpPr>
            <a:spLocks noGrp="1"/>
          </p:cNvSpPr>
          <p:nvPr>
            <p:ph type="ftr" sz="quarter" idx="11"/>
          </p:nvPr>
        </p:nvSpPr>
        <p:spPr/>
        <p:txBody>
          <a:bodyPr/>
          <a:lstStyle/>
          <a:p>
            <a:r>
              <a:rPr lang="en-US"/>
              <a:t>Employee orientation</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83500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7/29/20XX</a:t>
            </a:r>
            <a:endParaRPr lang="en-US" dirty="0"/>
          </a:p>
        </p:txBody>
      </p:sp>
      <p:sp>
        <p:nvSpPr>
          <p:cNvPr id="6" name="Footer Placeholder 5"/>
          <p:cNvSpPr>
            <a:spLocks noGrp="1"/>
          </p:cNvSpPr>
          <p:nvPr>
            <p:ph type="ftr" sz="quarter" idx="11"/>
          </p:nvPr>
        </p:nvSpPr>
        <p:spPr/>
        <p:txBody>
          <a:bodyPr/>
          <a:lstStyle/>
          <a:p>
            <a:r>
              <a:rPr lang="en-US"/>
              <a:t>Employee orientation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7413330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7/29/20XX</a:t>
            </a:r>
            <a:endParaRPr lang="en-US" dirty="0"/>
          </a:p>
        </p:txBody>
      </p:sp>
      <p:sp>
        <p:nvSpPr>
          <p:cNvPr id="8" name="Footer Placeholder 7"/>
          <p:cNvSpPr>
            <a:spLocks noGrp="1"/>
          </p:cNvSpPr>
          <p:nvPr>
            <p:ph type="ftr" sz="quarter" idx="11"/>
          </p:nvPr>
        </p:nvSpPr>
        <p:spPr/>
        <p:txBody>
          <a:bodyPr/>
          <a:lstStyle/>
          <a:p>
            <a:r>
              <a:rPr lang="en-US"/>
              <a:t>Employee orientation</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52212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7/29/20XX</a:t>
            </a:r>
            <a:endParaRPr lang="en-US" dirty="0"/>
          </a:p>
        </p:txBody>
      </p:sp>
      <p:sp>
        <p:nvSpPr>
          <p:cNvPr id="4" name="Footer Placeholder 3"/>
          <p:cNvSpPr>
            <a:spLocks noGrp="1"/>
          </p:cNvSpPr>
          <p:nvPr>
            <p:ph type="ftr" sz="quarter" idx="11"/>
          </p:nvPr>
        </p:nvSpPr>
        <p:spPr/>
        <p:txBody>
          <a:bodyPr/>
          <a:lstStyle/>
          <a:p>
            <a:r>
              <a:rPr lang="en-US"/>
              <a:t>Employee orientation</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384245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7/29/20XX</a:t>
            </a:r>
            <a:endParaRPr lang="en-US" dirty="0"/>
          </a:p>
        </p:txBody>
      </p:sp>
      <p:sp>
        <p:nvSpPr>
          <p:cNvPr id="3" name="Footer Placeholder 2"/>
          <p:cNvSpPr>
            <a:spLocks noGrp="1"/>
          </p:cNvSpPr>
          <p:nvPr>
            <p:ph type="ftr" sz="quarter" idx="11"/>
          </p:nvPr>
        </p:nvSpPr>
        <p:spPr/>
        <p:txBody>
          <a:bodyPr/>
          <a:lstStyle/>
          <a:p>
            <a:r>
              <a:rPr lang="en-US"/>
              <a:t>Employee orientation</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61642804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7/29/20XX</a:t>
            </a:r>
            <a:endParaRPr lang="en-US" dirty="0"/>
          </a:p>
        </p:txBody>
      </p:sp>
      <p:sp>
        <p:nvSpPr>
          <p:cNvPr id="6" name="Footer Placeholder 5"/>
          <p:cNvSpPr>
            <a:spLocks noGrp="1"/>
          </p:cNvSpPr>
          <p:nvPr>
            <p:ph type="ftr" sz="quarter" idx="11"/>
          </p:nvPr>
        </p:nvSpPr>
        <p:spPr/>
        <p:txBody>
          <a:bodyPr/>
          <a:lstStyle/>
          <a:p>
            <a:r>
              <a:rPr lang="en-US"/>
              <a:t>Employee orientation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73092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7/29/20XX</a:t>
            </a:r>
            <a:endParaRPr lang="en-US" dirty="0"/>
          </a:p>
        </p:txBody>
      </p:sp>
      <p:sp>
        <p:nvSpPr>
          <p:cNvPr id="6" name="Footer Placeholder 5"/>
          <p:cNvSpPr>
            <a:spLocks noGrp="1"/>
          </p:cNvSpPr>
          <p:nvPr>
            <p:ph type="ftr" sz="quarter" idx="11"/>
          </p:nvPr>
        </p:nvSpPr>
        <p:spPr/>
        <p:txBody>
          <a:bodyPr/>
          <a:lstStyle/>
          <a:p>
            <a:r>
              <a:rPr lang="en-US"/>
              <a:t>Employee orientation</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22480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7/29/20XX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Employee orientation</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11804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8" r:id="rId19"/>
    <p:sldLayoutId id="2147483699" r:id="rId20"/>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F12781-A040-C553-0D3B-0B294682A15A}"/>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8797636" y="1971645"/>
            <a:ext cx="3143470" cy="25986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655997" y="1975945"/>
            <a:ext cx="5739882" cy="2914703"/>
          </a:xfrm>
        </p:spPr>
        <p:txBody>
          <a:bodyPr>
            <a:normAutofit fontScale="90000"/>
          </a:bodyPr>
          <a:lstStyle/>
          <a:p>
            <a:pPr algn="l"/>
            <a:r>
              <a:rPr lang="en-US" b="1" i="0" dirty="0">
                <a:solidFill>
                  <a:srgbClr val="333333"/>
                </a:solidFill>
                <a:effectLst/>
                <a:latin typeface="Open Sans" panose="020B0606030504020204" pitchFamily="34" charset="0"/>
              </a:rPr>
              <a:t>Advantages of using Automated Approval System for Loan Approval</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B21F-AE14-C4F3-C173-F1114E12627F}"/>
              </a:ext>
            </a:extLst>
          </p:cNvPr>
          <p:cNvSpPr>
            <a:spLocks noGrp="1"/>
          </p:cNvSpPr>
          <p:nvPr>
            <p:ph type="title"/>
          </p:nvPr>
        </p:nvSpPr>
        <p:spPr>
          <a:xfrm>
            <a:off x="937146" y="900246"/>
            <a:ext cx="10317708" cy="1303867"/>
          </a:xfrm>
        </p:spPr>
        <p:txBody>
          <a:bodyPr>
            <a:normAutofit fontScale="90000"/>
          </a:bodyPr>
          <a:lstStyle/>
          <a:p>
            <a:r>
              <a:rPr lang="en-IN" dirty="0"/>
              <a:t>Comparison Among Occupation vs Disbursement Gross vs MIS Status vs New/Exist Business</a:t>
            </a:r>
          </a:p>
        </p:txBody>
      </p:sp>
      <p:sp>
        <p:nvSpPr>
          <p:cNvPr id="5" name="Slide Number Placeholder 4">
            <a:extLst>
              <a:ext uri="{FF2B5EF4-FFF2-40B4-BE49-F238E27FC236}">
                <a16:creationId xmlns:a16="http://schemas.microsoft.com/office/drawing/2014/main" id="{6ED87E15-0681-2DBE-5941-20FB4D02FDD3}"/>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6" name="TextBox 5">
            <a:extLst>
              <a:ext uri="{FF2B5EF4-FFF2-40B4-BE49-F238E27FC236}">
                <a16:creationId xmlns:a16="http://schemas.microsoft.com/office/drawing/2014/main" id="{A78ECB9C-EE9F-B4CC-5619-D382CC22F0E4}"/>
              </a:ext>
            </a:extLst>
          </p:cNvPr>
          <p:cNvSpPr txBox="1"/>
          <p:nvPr/>
        </p:nvSpPr>
        <p:spPr>
          <a:xfrm>
            <a:off x="1501254" y="2893325"/>
            <a:ext cx="4189862" cy="2862322"/>
          </a:xfrm>
          <a:prstGeom prst="rect">
            <a:avLst/>
          </a:prstGeom>
          <a:noFill/>
        </p:spPr>
        <p:txBody>
          <a:bodyPr wrap="square" rtlCol="0">
            <a:spAutoFit/>
          </a:bodyPr>
          <a:lstStyle/>
          <a:p>
            <a:pPr marL="285750" indent="-285750">
              <a:buFont typeface="Arial" panose="020B0604020202020204" pitchFamily="34" charset="0"/>
              <a:buChar char="•"/>
            </a:pPr>
            <a:r>
              <a:rPr lang="en-IN" dirty="0"/>
              <a:t>The number of Exist businesses are larger in number who are non defaulters. </a:t>
            </a:r>
          </a:p>
          <a:p>
            <a:pPr marL="285750" indent="-285750">
              <a:buFont typeface="Arial" panose="020B0604020202020204" pitchFamily="34" charset="0"/>
              <a:buChar char="•"/>
            </a:pPr>
            <a:r>
              <a:rPr lang="en-IN" dirty="0"/>
              <a:t>Highest loan amount taken by New business are $3,000,000 and they all are non-defaulters mostly.</a:t>
            </a:r>
          </a:p>
          <a:p>
            <a:pPr marL="285750" indent="-285750">
              <a:buFont typeface="Arial" panose="020B0604020202020204" pitchFamily="34" charset="0"/>
              <a:buChar char="•"/>
            </a:pPr>
            <a:r>
              <a:rPr lang="en-IN" dirty="0"/>
              <a:t>Highest loan amount taken by existing businesses are $3,350,000 and mostly are non-defaulters.</a:t>
            </a:r>
          </a:p>
          <a:p>
            <a:pPr marL="285750" indent="-285750">
              <a:buFont typeface="Arial" panose="020B0604020202020204" pitchFamily="34" charset="0"/>
              <a:buChar char="•"/>
            </a:pPr>
            <a:r>
              <a:rPr lang="en-IN" dirty="0"/>
              <a:t>And Occupation is Agriculture/Foresting etc.</a:t>
            </a:r>
          </a:p>
        </p:txBody>
      </p:sp>
      <p:pic>
        <p:nvPicPr>
          <p:cNvPr id="8" name="Picture 7">
            <a:extLst>
              <a:ext uri="{FF2B5EF4-FFF2-40B4-BE49-F238E27FC236}">
                <a16:creationId xmlns:a16="http://schemas.microsoft.com/office/drawing/2014/main" id="{06E0491C-D411-EB14-6441-343E864DDD4D}"/>
              </a:ext>
            </a:extLst>
          </p:cNvPr>
          <p:cNvPicPr>
            <a:picLocks noChangeAspect="1"/>
          </p:cNvPicPr>
          <p:nvPr/>
        </p:nvPicPr>
        <p:blipFill>
          <a:blip r:embed="rId2"/>
          <a:stretch>
            <a:fillRect/>
          </a:stretch>
        </p:blipFill>
        <p:spPr>
          <a:xfrm>
            <a:off x="6381118" y="2912849"/>
            <a:ext cx="4515480" cy="2347415"/>
          </a:xfrm>
          <a:prstGeom prst="rect">
            <a:avLst/>
          </a:prstGeom>
        </p:spPr>
      </p:pic>
    </p:spTree>
    <p:extLst>
      <p:ext uri="{BB962C8B-B14F-4D97-AF65-F5344CB8AC3E}">
        <p14:creationId xmlns:p14="http://schemas.microsoft.com/office/powerpoint/2010/main" val="163531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0565-F1EE-A59B-A3DF-1108484462A4}"/>
              </a:ext>
            </a:extLst>
          </p:cNvPr>
          <p:cNvSpPr>
            <a:spLocks noGrp="1"/>
          </p:cNvSpPr>
          <p:nvPr>
            <p:ph type="title"/>
          </p:nvPr>
        </p:nvSpPr>
        <p:spPr/>
        <p:txBody>
          <a:bodyPr>
            <a:normAutofit fontScale="90000"/>
          </a:bodyPr>
          <a:lstStyle/>
          <a:p>
            <a:r>
              <a:rPr lang="en-IN" dirty="0"/>
              <a:t>Comparison Among Occupation vs Disbursement Gross vs MIS Status vs Term</a:t>
            </a:r>
          </a:p>
        </p:txBody>
      </p:sp>
      <p:sp>
        <p:nvSpPr>
          <p:cNvPr id="5" name="Slide Number Placeholder 4">
            <a:extLst>
              <a:ext uri="{FF2B5EF4-FFF2-40B4-BE49-F238E27FC236}">
                <a16:creationId xmlns:a16="http://schemas.microsoft.com/office/drawing/2014/main" id="{AB3AFD07-EC86-77C1-F5DA-A7A48EA8AACD}"/>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6" name="TextBox 5">
            <a:extLst>
              <a:ext uri="{FF2B5EF4-FFF2-40B4-BE49-F238E27FC236}">
                <a16:creationId xmlns:a16="http://schemas.microsoft.com/office/drawing/2014/main" id="{227FF8B9-D51D-D347-7D02-39A23EA1BECA}"/>
              </a:ext>
            </a:extLst>
          </p:cNvPr>
          <p:cNvSpPr txBox="1"/>
          <p:nvPr/>
        </p:nvSpPr>
        <p:spPr>
          <a:xfrm>
            <a:off x="1295401" y="2582838"/>
            <a:ext cx="4013577" cy="3416320"/>
          </a:xfrm>
          <a:prstGeom prst="rect">
            <a:avLst/>
          </a:prstGeom>
          <a:noFill/>
        </p:spPr>
        <p:txBody>
          <a:bodyPr wrap="square" rtlCol="0">
            <a:spAutoFit/>
          </a:bodyPr>
          <a:lstStyle/>
          <a:p>
            <a:pPr marL="285750" indent="-285750">
              <a:buFont typeface="Arial" panose="020B0604020202020204" pitchFamily="34" charset="0"/>
              <a:buChar char="•"/>
            </a:pPr>
            <a:r>
              <a:rPr lang="en-IN" dirty="0"/>
              <a:t>Terms are basically inversely correlated to Loan amount. </a:t>
            </a:r>
          </a:p>
          <a:p>
            <a:pPr marL="285750" indent="-285750">
              <a:buFont typeface="Arial" panose="020B0604020202020204" pitchFamily="34" charset="0"/>
              <a:buChar char="•"/>
            </a:pPr>
            <a:r>
              <a:rPr lang="en-IN" dirty="0"/>
              <a:t>If Loan Amount if High and Term is Less then the person most likely to be a defaulters.</a:t>
            </a:r>
          </a:p>
          <a:p>
            <a:pPr marL="285750" indent="-285750">
              <a:buFont typeface="Arial" panose="020B0604020202020204" pitchFamily="34" charset="0"/>
              <a:buChar char="•"/>
            </a:pPr>
            <a:r>
              <a:rPr lang="en-IN" dirty="0"/>
              <a:t>But some exceptions are present here.</a:t>
            </a:r>
          </a:p>
          <a:p>
            <a:pPr marL="285750" indent="-285750">
              <a:buFont typeface="Arial" panose="020B0604020202020204" pitchFamily="34" charset="0"/>
              <a:buChar char="•"/>
            </a:pPr>
            <a:r>
              <a:rPr lang="en-IN" dirty="0"/>
              <a:t>But in this dataset we can see that loan amount with $2,90,000 having 329 term months are also a defaulter.</a:t>
            </a:r>
          </a:p>
          <a:p>
            <a:pPr marL="285750" indent="-285750">
              <a:buFont typeface="Arial" panose="020B0604020202020204" pitchFamily="34" charset="0"/>
              <a:buChar char="•"/>
            </a:pPr>
            <a:r>
              <a:rPr lang="en-IN" dirty="0"/>
              <a:t>Term and Loan amount also having a relationship with other parameters as well</a:t>
            </a:r>
          </a:p>
        </p:txBody>
      </p:sp>
      <p:pic>
        <p:nvPicPr>
          <p:cNvPr id="7" name="Picture 6">
            <a:extLst>
              <a:ext uri="{FF2B5EF4-FFF2-40B4-BE49-F238E27FC236}">
                <a16:creationId xmlns:a16="http://schemas.microsoft.com/office/drawing/2014/main" id="{E20BED24-DBA4-7D1E-9C7E-F79A1799D1E6}"/>
              </a:ext>
            </a:extLst>
          </p:cNvPr>
          <p:cNvPicPr>
            <a:picLocks noChangeAspect="1"/>
          </p:cNvPicPr>
          <p:nvPr/>
        </p:nvPicPr>
        <p:blipFill>
          <a:blip r:embed="rId2"/>
          <a:stretch>
            <a:fillRect/>
          </a:stretch>
        </p:blipFill>
        <p:spPr>
          <a:xfrm>
            <a:off x="5510425" y="2751422"/>
            <a:ext cx="5394705" cy="2680388"/>
          </a:xfrm>
          <a:prstGeom prst="rect">
            <a:avLst/>
          </a:prstGeom>
          <a:ln>
            <a:solidFill>
              <a:schemeClr val="tx1"/>
            </a:solidFill>
          </a:ln>
        </p:spPr>
      </p:pic>
    </p:spTree>
    <p:extLst>
      <p:ext uri="{BB962C8B-B14F-4D97-AF65-F5344CB8AC3E}">
        <p14:creationId xmlns:p14="http://schemas.microsoft.com/office/powerpoint/2010/main" val="362146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D796-0AF8-5F04-75C9-775FCEDF82A8}"/>
              </a:ext>
            </a:extLst>
          </p:cNvPr>
          <p:cNvSpPr>
            <a:spLocks noGrp="1"/>
          </p:cNvSpPr>
          <p:nvPr>
            <p:ph type="title"/>
          </p:nvPr>
        </p:nvSpPr>
        <p:spPr>
          <a:xfrm>
            <a:off x="957050" y="900245"/>
            <a:ext cx="10277899" cy="1665534"/>
          </a:xfrm>
        </p:spPr>
        <p:txBody>
          <a:bodyPr>
            <a:normAutofit fontScale="90000"/>
          </a:bodyPr>
          <a:lstStyle/>
          <a:p>
            <a:r>
              <a:rPr lang="en-IN" dirty="0"/>
              <a:t>Comparison Among Occupation vs Disbursement Gross vs MIS Status vs Urban/Rural</a:t>
            </a:r>
          </a:p>
        </p:txBody>
      </p:sp>
      <p:sp>
        <p:nvSpPr>
          <p:cNvPr id="5" name="Slide Number Placeholder 4">
            <a:extLst>
              <a:ext uri="{FF2B5EF4-FFF2-40B4-BE49-F238E27FC236}">
                <a16:creationId xmlns:a16="http://schemas.microsoft.com/office/drawing/2014/main" id="{1802B554-30E2-35F1-B83F-D51AFCAB4FA2}"/>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6" name="TextBox 5">
            <a:extLst>
              <a:ext uri="{FF2B5EF4-FFF2-40B4-BE49-F238E27FC236}">
                <a16:creationId xmlns:a16="http://schemas.microsoft.com/office/drawing/2014/main" id="{D3AE0475-A395-9A94-8DAA-69855A5F4D2E}"/>
              </a:ext>
            </a:extLst>
          </p:cNvPr>
          <p:cNvSpPr txBox="1"/>
          <p:nvPr/>
        </p:nvSpPr>
        <p:spPr>
          <a:xfrm>
            <a:off x="1295401" y="2722561"/>
            <a:ext cx="5008728" cy="3139321"/>
          </a:xfrm>
          <a:prstGeom prst="rect">
            <a:avLst/>
          </a:prstGeom>
          <a:noFill/>
        </p:spPr>
        <p:txBody>
          <a:bodyPr wrap="square" rtlCol="0">
            <a:spAutoFit/>
          </a:bodyPr>
          <a:lstStyle/>
          <a:p>
            <a:pPr marL="285750" indent="-285750">
              <a:buFont typeface="Arial" panose="020B0604020202020204" pitchFamily="34" charset="0"/>
              <a:buChar char="•"/>
            </a:pPr>
            <a:r>
              <a:rPr lang="en-IN" dirty="0"/>
              <a:t>Most Applicants are from Urban region as well as most non-defaulters and defaulters are also belong from Urban area.</a:t>
            </a:r>
          </a:p>
          <a:p>
            <a:pPr marL="285750" indent="-285750">
              <a:buFont typeface="Arial" panose="020B0604020202020204" pitchFamily="34" charset="0"/>
              <a:buChar char="•"/>
            </a:pPr>
            <a:r>
              <a:rPr lang="en-IN" dirty="0"/>
              <a:t>Lowest Applicants are from Rural area and Most of them are non-defaulters. </a:t>
            </a:r>
          </a:p>
          <a:p>
            <a:pPr marL="285750" indent="-285750">
              <a:buFont typeface="Arial" panose="020B0604020202020204" pitchFamily="34" charset="0"/>
              <a:buChar char="•"/>
            </a:pPr>
            <a:r>
              <a:rPr lang="en-IN" dirty="0"/>
              <a:t>Among 105,060 almost 85,347 are non-defaulters from Rural area which is almost 81%</a:t>
            </a:r>
          </a:p>
          <a:p>
            <a:pPr marL="285750" indent="-285750">
              <a:buFont typeface="Arial" panose="020B0604020202020204" pitchFamily="34" charset="0"/>
              <a:buChar char="•"/>
            </a:pPr>
            <a:r>
              <a:rPr lang="en-IN" dirty="0"/>
              <a:t>For Urban area the percentage of non-defaulters are 75.5%</a:t>
            </a:r>
          </a:p>
          <a:p>
            <a:pPr marL="285750" indent="-285750">
              <a:buFont typeface="Arial" panose="020B0604020202020204" pitchFamily="34" charset="0"/>
              <a:buChar char="•"/>
            </a:pPr>
            <a:r>
              <a:rPr lang="en-IN" dirty="0"/>
              <a:t>For Undefined it is about 92.8% are non-defaulters.</a:t>
            </a:r>
          </a:p>
        </p:txBody>
      </p:sp>
      <p:pic>
        <p:nvPicPr>
          <p:cNvPr id="7" name="Picture 6">
            <a:extLst>
              <a:ext uri="{FF2B5EF4-FFF2-40B4-BE49-F238E27FC236}">
                <a16:creationId xmlns:a16="http://schemas.microsoft.com/office/drawing/2014/main" id="{B7D397F2-B336-99AB-ABB1-EA5AB652C4B2}"/>
              </a:ext>
            </a:extLst>
          </p:cNvPr>
          <p:cNvPicPr>
            <a:picLocks noChangeAspect="1"/>
          </p:cNvPicPr>
          <p:nvPr/>
        </p:nvPicPr>
        <p:blipFill>
          <a:blip r:embed="rId2"/>
          <a:stretch>
            <a:fillRect/>
          </a:stretch>
        </p:blipFill>
        <p:spPr>
          <a:xfrm>
            <a:off x="6304129" y="2707004"/>
            <a:ext cx="4930820" cy="2970465"/>
          </a:xfrm>
          <a:prstGeom prst="rect">
            <a:avLst/>
          </a:prstGeom>
          <a:ln>
            <a:solidFill>
              <a:schemeClr val="tx1"/>
            </a:solidFill>
          </a:ln>
        </p:spPr>
      </p:pic>
    </p:spTree>
    <p:extLst>
      <p:ext uri="{BB962C8B-B14F-4D97-AF65-F5344CB8AC3E}">
        <p14:creationId xmlns:p14="http://schemas.microsoft.com/office/powerpoint/2010/main" val="406111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7626B5-CF69-D0B3-490F-C794A2A0EFC2}"/>
              </a:ext>
            </a:extLst>
          </p:cNvPr>
          <p:cNvSpPr/>
          <p:nvPr/>
        </p:nvSpPr>
        <p:spPr>
          <a:xfrm>
            <a:off x="1466367" y="600653"/>
            <a:ext cx="925926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Final Query For Making Decision</a:t>
            </a:r>
          </a:p>
        </p:txBody>
      </p:sp>
      <p:sp>
        <p:nvSpPr>
          <p:cNvPr id="26" name="TextBox 25">
            <a:extLst>
              <a:ext uri="{FF2B5EF4-FFF2-40B4-BE49-F238E27FC236}">
                <a16:creationId xmlns:a16="http://schemas.microsoft.com/office/drawing/2014/main" id="{EA0B32C1-1E17-35C8-21F7-1788A01F30EC}"/>
              </a:ext>
            </a:extLst>
          </p:cNvPr>
          <p:cNvSpPr txBox="1"/>
          <p:nvPr/>
        </p:nvSpPr>
        <p:spPr>
          <a:xfrm>
            <a:off x="968826" y="2285286"/>
            <a:ext cx="4719280" cy="3693319"/>
          </a:xfrm>
          <a:prstGeom prst="rect">
            <a:avLst/>
          </a:prstGeom>
          <a:noFill/>
        </p:spPr>
        <p:txBody>
          <a:bodyPr wrap="square" rtlCol="0">
            <a:spAutoFit/>
          </a:bodyPr>
          <a:lstStyle/>
          <a:p>
            <a:r>
              <a:rPr lang="en-IN" dirty="0"/>
              <a:t>Here we made our final query to making decision on basis of MIS_Status parameter.</a:t>
            </a:r>
          </a:p>
          <a:p>
            <a:r>
              <a:rPr lang="en-IN" dirty="0"/>
              <a:t>Taken 3 conditions.</a:t>
            </a:r>
          </a:p>
          <a:p>
            <a:pPr marL="285750" indent="-285750">
              <a:buFont typeface="Arial" panose="020B0604020202020204" pitchFamily="34" charset="0"/>
              <a:buChar char="•"/>
            </a:pPr>
            <a:r>
              <a:rPr lang="en-IN" dirty="0"/>
              <a:t>If Status is PIF or paid in full or non-defaulter then loan should be approved</a:t>
            </a:r>
          </a:p>
          <a:p>
            <a:pPr marL="285750" indent="-285750">
              <a:buFont typeface="Arial" panose="020B0604020202020204" pitchFamily="34" charset="0"/>
              <a:buChar char="•"/>
            </a:pPr>
            <a:r>
              <a:rPr lang="en-IN" dirty="0"/>
              <a:t>If Status is CHGOFF or defaulters then loan should be denied.</a:t>
            </a:r>
          </a:p>
          <a:p>
            <a:pPr marL="285750" indent="-285750">
              <a:buFont typeface="Arial" panose="020B0604020202020204" pitchFamily="34" charset="0"/>
              <a:buChar char="•"/>
            </a:pPr>
            <a:r>
              <a:rPr lang="en-IN" dirty="0"/>
              <a:t>If the status is undefined or null then loan approval decision will remain in pending state.</a:t>
            </a:r>
          </a:p>
          <a:p>
            <a:r>
              <a:rPr lang="en-IN" dirty="0"/>
              <a:t>Before that we have done comparison will all other parameters to understand the relationship between some parameters</a:t>
            </a:r>
          </a:p>
          <a:p>
            <a:r>
              <a:rPr lang="en-IN" dirty="0"/>
              <a:t>Final query is given here.</a:t>
            </a:r>
          </a:p>
        </p:txBody>
      </p:sp>
      <p:pic>
        <p:nvPicPr>
          <p:cNvPr id="28" name="Picture 27">
            <a:extLst>
              <a:ext uri="{FF2B5EF4-FFF2-40B4-BE49-F238E27FC236}">
                <a16:creationId xmlns:a16="http://schemas.microsoft.com/office/drawing/2014/main" id="{BAAD33B8-909E-9FC9-5CB6-ABC4FDFEF6A2}"/>
              </a:ext>
            </a:extLst>
          </p:cNvPr>
          <p:cNvPicPr>
            <a:picLocks noChangeAspect="1"/>
          </p:cNvPicPr>
          <p:nvPr/>
        </p:nvPicPr>
        <p:blipFill>
          <a:blip r:embed="rId2"/>
          <a:stretch>
            <a:fillRect/>
          </a:stretch>
        </p:blipFill>
        <p:spPr>
          <a:xfrm>
            <a:off x="5688106" y="2995311"/>
            <a:ext cx="5535068" cy="2273267"/>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D2B40F-490F-D523-E1F9-9CFF4C64ACB3}"/>
              </a:ext>
            </a:extLst>
          </p:cNvPr>
          <p:cNvSpPr>
            <a:spLocks noGrp="1"/>
          </p:cNvSpPr>
          <p:nvPr>
            <p:ph type="title"/>
          </p:nvPr>
        </p:nvSpPr>
        <p:spPr/>
        <p:txBody>
          <a:bodyPr>
            <a:normAutofit fontScale="90000"/>
          </a:bodyPr>
          <a:lstStyle/>
          <a:p>
            <a:r>
              <a:rPr lang="en-US" dirty="0">
                <a:solidFill>
                  <a:srgbClr val="333333"/>
                </a:solidFill>
                <a:latin typeface="Open Sans" panose="020B0606030504020204" pitchFamily="34" charset="0"/>
              </a:rPr>
              <a:t>A</a:t>
            </a:r>
            <a:r>
              <a:rPr lang="en-US" b="1" i="0" dirty="0">
                <a:solidFill>
                  <a:srgbClr val="333333"/>
                </a:solidFill>
                <a:effectLst/>
                <a:latin typeface="Open Sans" panose="020B0606030504020204" pitchFamily="34" charset="0"/>
              </a:rPr>
              <a:t>dvantages of Using </a:t>
            </a:r>
            <a:r>
              <a:rPr lang="en-US" dirty="0">
                <a:solidFill>
                  <a:srgbClr val="333333"/>
                </a:solidFill>
                <a:latin typeface="Open Sans" panose="020B0606030504020204" pitchFamily="34" charset="0"/>
              </a:rPr>
              <a:t>A</a:t>
            </a:r>
            <a:r>
              <a:rPr lang="en-US" b="1" i="0" dirty="0">
                <a:solidFill>
                  <a:srgbClr val="333333"/>
                </a:solidFill>
                <a:effectLst/>
                <a:latin typeface="Open Sans" panose="020B0606030504020204" pitchFamily="34" charset="0"/>
              </a:rPr>
              <a:t>utomated Loan </a:t>
            </a:r>
            <a:r>
              <a:rPr lang="en-US" dirty="0">
                <a:solidFill>
                  <a:srgbClr val="333333"/>
                </a:solidFill>
                <a:latin typeface="Open Sans" panose="020B0606030504020204" pitchFamily="34" charset="0"/>
              </a:rPr>
              <a:t>A</a:t>
            </a:r>
            <a:r>
              <a:rPr lang="en-US" b="1" i="0" dirty="0">
                <a:solidFill>
                  <a:srgbClr val="333333"/>
                </a:solidFill>
                <a:effectLst/>
                <a:latin typeface="Open Sans" panose="020B0606030504020204" pitchFamily="34" charset="0"/>
              </a:rPr>
              <a:t>pproval </a:t>
            </a:r>
            <a:r>
              <a:rPr lang="en-US" dirty="0">
                <a:solidFill>
                  <a:srgbClr val="333333"/>
                </a:solidFill>
                <a:latin typeface="Open Sans" panose="020B0606030504020204" pitchFamily="34" charset="0"/>
              </a:rPr>
              <a:t>C</a:t>
            </a:r>
            <a:r>
              <a:rPr lang="en-US" b="1" i="0" dirty="0">
                <a:solidFill>
                  <a:srgbClr val="333333"/>
                </a:solidFill>
                <a:effectLst/>
                <a:latin typeface="Open Sans" panose="020B0606030504020204" pitchFamily="34" charset="0"/>
              </a:rPr>
              <a:t>riteria</a:t>
            </a:r>
          </a:p>
        </p:txBody>
      </p:sp>
      <p:sp>
        <p:nvSpPr>
          <p:cNvPr id="14" name="Content Placeholder 13">
            <a:extLst>
              <a:ext uri="{FF2B5EF4-FFF2-40B4-BE49-F238E27FC236}">
                <a16:creationId xmlns:a16="http://schemas.microsoft.com/office/drawing/2014/main" id="{D1FA9238-6CF4-F0AF-0ACE-4AB0CB759F62}"/>
              </a:ext>
            </a:extLst>
          </p:cNvPr>
          <p:cNvSpPr>
            <a:spLocks noGrp="1"/>
          </p:cNvSpPr>
          <p:nvPr>
            <p:ph idx="1"/>
          </p:nvPr>
        </p:nvSpPr>
        <p:spPr>
          <a:xfrm>
            <a:off x="2024740" y="2276587"/>
            <a:ext cx="4334689" cy="357472"/>
          </a:xfrm>
        </p:spPr>
        <p:txBody>
          <a:bodyPr>
            <a:normAutofit lnSpcReduction="10000"/>
          </a:bodyPr>
          <a:lstStyle/>
          <a:p>
            <a:r>
              <a:rPr lang="en-IN" dirty="0"/>
              <a:t>Time Effective</a:t>
            </a:r>
          </a:p>
        </p:txBody>
      </p:sp>
      <p:sp>
        <p:nvSpPr>
          <p:cNvPr id="16" name="Content Placeholder 15">
            <a:extLst>
              <a:ext uri="{FF2B5EF4-FFF2-40B4-BE49-F238E27FC236}">
                <a16:creationId xmlns:a16="http://schemas.microsoft.com/office/drawing/2014/main" id="{7A6DDBFC-9155-F203-4CEF-CF72DB756D7E}"/>
              </a:ext>
            </a:extLst>
          </p:cNvPr>
          <p:cNvSpPr>
            <a:spLocks noGrp="1"/>
          </p:cNvSpPr>
          <p:nvPr>
            <p:ph idx="10"/>
          </p:nvPr>
        </p:nvSpPr>
        <p:spPr>
          <a:xfrm>
            <a:off x="7019108" y="2305045"/>
            <a:ext cx="4334689" cy="474211"/>
          </a:xfrm>
        </p:spPr>
        <p:txBody>
          <a:bodyPr/>
          <a:lstStyle/>
          <a:p>
            <a:r>
              <a:rPr lang="en-IN" dirty="0"/>
              <a:t>Accuracy in Result</a:t>
            </a:r>
          </a:p>
        </p:txBody>
      </p:sp>
      <p:sp>
        <p:nvSpPr>
          <p:cNvPr id="18" name="Content Placeholder 17">
            <a:extLst>
              <a:ext uri="{FF2B5EF4-FFF2-40B4-BE49-F238E27FC236}">
                <a16:creationId xmlns:a16="http://schemas.microsoft.com/office/drawing/2014/main" id="{31C17317-7DFE-6C65-A2FC-373FE16EE29E}"/>
              </a:ext>
            </a:extLst>
          </p:cNvPr>
          <p:cNvSpPr>
            <a:spLocks noGrp="1"/>
          </p:cNvSpPr>
          <p:nvPr>
            <p:ph idx="11"/>
          </p:nvPr>
        </p:nvSpPr>
        <p:spPr>
          <a:xfrm>
            <a:off x="2024740" y="4102227"/>
            <a:ext cx="4334689" cy="474211"/>
          </a:xfrm>
        </p:spPr>
        <p:txBody>
          <a:bodyPr/>
          <a:lstStyle/>
          <a:p>
            <a:r>
              <a:rPr lang="en-IN" dirty="0"/>
              <a:t>Cost Effective</a:t>
            </a:r>
          </a:p>
        </p:txBody>
      </p:sp>
      <p:sp>
        <p:nvSpPr>
          <p:cNvPr id="20" name="Content Placeholder 19">
            <a:extLst>
              <a:ext uri="{FF2B5EF4-FFF2-40B4-BE49-F238E27FC236}">
                <a16:creationId xmlns:a16="http://schemas.microsoft.com/office/drawing/2014/main" id="{EC9002B4-0E42-DB29-469C-09A1E559E30E}"/>
              </a:ext>
            </a:extLst>
          </p:cNvPr>
          <p:cNvSpPr>
            <a:spLocks noGrp="1"/>
          </p:cNvSpPr>
          <p:nvPr>
            <p:ph idx="12"/>
          </p:nvPr>
        </p:nvSpPr>
        <p:spPr>
          <a:xfrm>
            <a:off x="7019108" y="4174071"/>
            <a:ext cx="4334689" cy="474211"/>
          </a:xfrm>
        </p:spPr>
        <p:txBody>
          <a:bodyPr/>
          <a:lstStyle/>
          <a:p>
            <a:r>
              <a:rPr lang="en-IN" dirty="0"/>
              <a:t>Report Presentation</a:t>
            </a:r>
          </a:p>
        </p:txBody>
      </p:sp>
      <p:sp>
        <p:nvSpPr>
          <p:cNvPr id="24" name="Content Placeholder 23">
            <a:extLst>
              <a:ext uri="{FF2B5EF4-FFF2-40B4-BE49-F238E27FC236}">
                <a16:creationId xmlns:a16="http://schemas.microsoft.com/office/drawing/2014/main" id="{DD73028D-79DC-D542-EC9E-F997943A0268}"/>
              </a:ext>
            </a:extLst>
          </p:cNvPr>
          <p:cNvSpPr>
            <a:spLocks noGrp="1"/>
          </p:cNvSpPr>
          <p:nvPr>
            <p:ph idx="14"/>
          </p:nvPr>
        </p:nvSpPr>
        <p:spPr>
          <a:xfrm>
            <a:off x="7019108" y="2719985"/>
            <a:ext cx="4334689" cy="1315549"/>
          </a:xfrm>
        </p:spPr>
        <p:txBody>
          <a:bodyPr>
            <a:noAutofit/>
          </a:bodyPr>
          <a:lstStyle/>
          <a:p>
            <a:r>
              <a:rPr lang="en-IN" sz="1400" dirty="0">
                <a:solidFill>
                  <a:schemeClr val="tx1"/>
                </a:solidFill>
              </a:rPr>
              <a:t>It gives more accurate result than manual data analysing.</a:t>
            </a:r>
          </a:p>
          <a:p>
            <a:r>
              <a:rPr lang="en-IN" sz="1400" dirty="0">
                <a:solidFill>
                  <a:schemeClr val="tx1"/>
                </a:solidFill>
              </a:rPr>
              <a:t>Most of the automated process gives 80% to 90% accurate result in average.</a:t>
            </a:r>
          </a:p>
          <a:p>
            <a:r>
              <a:rPr lang="en-IN" sz="1400" dirty="0">
                <a:solidFill>
                  <a:schemeClr val="tx1"/>
                </a:solidFill>
              </a:rPr>
              <a:t>So, more accuracy more business profit</a:t>
            </a:r>
          </a:p>
        </p:txBody>
      </p:sp>
      <p:sp>
        <p:nvSpPr>
          <p:cNvPr id="26" name="Content Placeholder 25">
            <a:extLst>
              <a:ext uri="{FF2B5EF4-FFF2-40B4-BE49-F238E27FC236}">
                <a16:creationId xmlns:a16="http://schemas.microsoft.com/office/drawing/2014/main" id="{39F4FB6C-58D8-A629-A5C0-446A4F0FBAF3}"/>
              </a:ext>
            </a:extLst>
          </p:cNvPr>
          <p:cNvSpPr>
            <a:spLocks noGrp="1"/>
          </p:cNvSpPr>
          <p:nvPr>
            <p:ph idx="15"/>
          </p:nvPr>
        </p:nvSpPr>
        <p:spPr>
          <a:xfrm>
            <a:off x="2024740" y="4621355"/>
            <a:ext cx="4334689" cy="1219201"/>
          </a:xfrm>
        </p:spPr>
        <p:txBody>
          <a:bodyPr>
            <a:normAutofit/>
          </a:bodyPr>
          <a:lstStyle/>
          <a:p>
            <a:r>
              <a:rPr lang="en-IN" sz="1400" dirty="0">
                <a:solidFill>
                  <a:schemeClr val="tx1"/>
                </a:solidFill>
              </a:rPr>
              <a:t>Manual work needs more people to finish a single task in time which means more money.</a:t>
            </a:r>
          </a:p>
          <a:p>
            <a:r>
              <a:rPr lang="en-IN" sz="1400" dirty="0">
                <a:solidFill>
                  <a:schemeClr val="tx1"/>
                </a:solidFill>
              </a:rPr>
              <a:t>But automated process is one time investment and cost effective.</a:t>
            </a:r>
          </a:p>
        </p:txBody>
      </p:sp>
      <p:sp>
        <p:nvSpPr>
          <p:cNvPr id="28" name="Content Placeholder 27">
            <a:extLst>
              <a:ext uri="{FF2B5EF4-FFF2-40B4-BE49-F238E27FC236}">
                <a16:creationId xmlns:a16="http://schemas.microsoft.com/office/drawing/2014/main" id="{704A3E88-85EC-7899-5CFB-8EE34FF5973C}"/>
              </a:ext>
            </a:extLst>
          </p:cNvPr>
          <p:cNvSpPr>
            <a:spLocks noGrp="1"/>
          </p:cNvSpPr>
          <p:nvPr>
            <p:ph idx="16"/>
          </p:nvPr>
        </p:nvSpPr>
        <p:spPr>
          <a:xfrm>
            <a:off x="7019108" y="4637229"/>
            <a:ext cx="4334689" cy="1219201"/>
          </a:xfrm>
        </p:spPr>
        <p:txBody>
          <a:bodyPr>
            <a:normAutofit/>
          </a:bodyPr>
          <a:lstStyle/>
          <a:p>
            <a:r>
              <a:rPr lang="en-IN" sz="1400" dirty="0">
                <a:solidFill>
                  <a:schemeClr val="tx1"/>
                </a:solidFill>
              </a:rPr>
              <a:t>Manual work takes more time to present a report in management team</a:t>
            </a:r>
          </a:p>
          <a:p>
            <a:r>
              <a:rPr lang="en-IN" sz="1400" dirty="0">
                <a:solidFill>
                  <a:schemeClr val="tx1"/>
                </a:solidFill>
              </a:rPr>
              <a:t>But Automated process does this in few seconds with the data cleaning, mining and storing.</a:t>
            </a:r>
          </a:p>
        </p:txBody>
      </p:sp>
      <p:sp>
        <p:nvSpPr>
          <p:cNvPr id="34" name="Content Placeholder 33">
            <a:extLst>
              <a:ext uri="{FF2B5EF4-FFF2-40B4-BE49-F238E27FC236}">
                <a16:creationId xmlns:a16="http://schemas.microsoft.com/office/drawing/2014/main" id="{5852E3BE-3C01-FE30-5585-BA3FF9777362}"/>
              </a:ext>
            </a:extLst>
          </p:cNvPr>
          <p:cNvSpPr>
            <a:spLocks noGrp="1"/>
          </p:cNvSpPr>
          <p:nvPr>
            <p:ph idx="13"/>
          </p:nvPr>
        </p:nvSpPr>
        <p:spPr>
          <a:xfrm>
            <a:off x="2024740" y="2551671"/>
            <a:ext cx="4334689" cy="1454208"/>
          </a:xfrm>
        </p:spPr>
        <p:txBody>
          <a:bodyPr>
            <a:noAutofit/>
          </a:bodyPr>
          <a:lstStyle/>
          <a:p>
            <a:r>
              <a:rPr lang="en-IN" sz="1400" dirty="0">
                <a:solidFill>
                  <a:schemeClr val="tx1"/>
                </a:solidFill>
              </a:rPr>
              <a:t>It takes lesser time than manual document checks</a:t>
            </a:r>
          </a:p>
          <a:p>
            <a:r>
              <a:rPr lang="en-IN" sz="1400" dirty="0">
                <a:solidFill>
                  <a:schemeClr val="tx1"/>
                </a:solidFill>
              </a:rPr>
              <a:t>Time saves for sorting, cleaning and storing data manually.</a:t>
            </a:r>
          </a:p>
          <a:p>
            <a:r>
              <a:rPr lang="en-IN" sz="1400" dirty="0">
                <a:solidFill>
                  <a:schemeClr val="tx1"/>
                </a:solidFill>
              </a:rPr>
              <a:t>Just one automated process can do all these steps for millions of data in 10 secs.</a:t>
            </a:r>
          </a:p>
        </p:txBody>
      </p:sp>
    </p:spTree>
    <p:extLst>
      <p:ext uri="{BB962C8B-B14F-4D97-AF65-F5344CB8AC3E}">
        <p14:creationId xmlns:p14="http://schemas.microsoft.com/office/powerpoint/2010/main" val="62791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12" name="Slide Number Placeholder 11">
            <a:extLst>
              <a:ext uri="{FF2B5EF4-FFF2-40B4-BE49-F238E27FC236}">
                <a16:creationId xmlns:a16="http://schemas.microsoft.com/office/drawing/2014/main" id="{2257BCF9-933D-4329-B564-4E404B1CAFF6}"/>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24299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F4BB2-624B-43EE-8846-5659141CC9CE}"/>
              </a:ext>
            </a:extLst>
          </p:cNvPr>
          <p:cNvSpPr>
            <a:spLocks noGrp="1"/>
          </p:cNvSpPr>
          <p:nvPr>
            <p:ph idx="1"/>
          </p:nvPr>
        </p:nvSpPr>
        <p:spPr>
          <a:xfrm>
            <a:off x="5669280" y="2487877"/>
            <a:ext cx="5684520" cy="2775075"/>
          </a:xfrm>
        </p:spPr>
        <p:txBody>
          <a:bodyPr vert="horz" lIns="91440" tIns="45720" rIns="91440" bIns="45720" rtlCol="0" anchor="t">
            <a:normAutofit fontScale="92500" lnSpcReduction="20000"/>
          </a:bodyPr>
          <a:lstStyle/>
          <a:p>
            <a:pPr marL="342900" indent="-342900">
              <a:buAutoNum type="arabicPeriod"/>
            </a:pPr>
            <a:r>
              <a:rPr lang="en-US" dirty="0"/>
              <a:t>About The Business Understanding</a:t>
            </a:r>
          </a:p>
          <a:p>
            <a:pPr marL="342900" indent="-342900">
              <a:buAutoNum type="arabicPeriod"/>
            </a:pPr>
            <a:r>
              <a:rPr lang="en-US" dirty="0"/>
              <a:t>What is Automated Loan Approval System</a:t>
            </a:r>
          </a:p>
          <a:p>
            <a:pPr marL="342900" indent="-342900">
              <a:buAutoNum type="arabicPeriod"/>
            </a:pPr>
            <a:r>
              <a:rPr lang="en-US" dirty="0"/>
              <a:t>How all queries helped to take decision </a:t>
            </a:r>
          </a:p>
          <a:p>
            <a:pPr marL="342900" indent="-342900">
              <a:buAutoNum type="arabicPeriod"/>
            </a:pPr>
            <a:r>
              <a:rPr lang="en-US" dirty="0"/>
              <a:t>Final query for loan approval</a:t>
            </a:r>
          </a:p>
          <a:p>
            <a:pPr marL="342900" indent="-342900">
              <a:buAutoNum type="arabicPeriod"/>
            </a:pPr>
            <a:r>
              <a:rPr lang="en-US" dirty="0"/>
              <a:t>Difference between Manual and Automation Loan approval</a:t>
            </a:r>
          </a:p>
          <a:p>
            <a:pPr marL="342900" indent="-342900">
              <a:buAutoNum type="arabicPeriod"/>
            </a:pPr>
            <a:r>
              <a:rPr lang="en-US" dirty="0"/>
              <a:t>Advantages of Automated Approval System</a:t>
            </a:r>
          </a:p>
          <a:p>
            <a:endParaRPr lang="en-US" dirty="0"/>
          </a:p>
        </p:txBody>
      </p:sp>
      <p:sp>
        <p:nvSpPr>
          <p:cNvPr id="14" name="Slide Number Placeholder 13">
            <a:extLst>
              <a:ext uri="{FF2B5EF4-FFF2-40B4-BE49-F238E27FC236}">
                <a16:creationId xmlns:a16="http://schemas.microsoft.com/office/drawing/2014/main" id="{FF0DADF7-71F8-49DA-8F56-3DE812A6135B}"/>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4" name="Picture 3">
            <a:extLst>
              <a:ext uri="{FF2B5EF4-FFF2-40B4-BE49-F238E27FC236}">
                <a16:creationId xmlns:a16="http://schemas.microsoft.com/office/drawing/2014/main" id="{60BF11D7-F3F3-6842-B956-72A4EED4E896}"/>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81000"/>
                    </a14:imgEffect>
                  </a14:imgLayer>
                </a14:imgProps>
              </a:ext>
            </a:extLst>
          </a:blip>
          <a:stretch>
            <a:fillRect/>
          </a:stretch>
        </p:blipFill>
        <p:spPr>
          <a:xfrm>
            <a:off x="739775" y="2487877"/>
            <a:ext cx="4514850" cy="2581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675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38007" y="1532467"/>
            <a:ext cx="6804660" cy="697863"/>
          </a:xfrm>
        </p:spPr>
        <p:txBody>
          <a:bodyPr>
            <a:normAutofit fontScale="90000"/>
          </a:bodyPr>
          <a:lstStyle/>
          <a:p>
            <a:r>
              <a:rPr lang="en-US" dirty="0"/>
              <a:t>Business Understanding</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268396" y="2576944"/>
            <a:ext cx="6976532" cy="2964873"/>
          </a:xfrm>
        </p:spPr>
        <p:txBody>
          <a:bodyPr vert="horz" lIns="91440" tIns="45720" rIns="91440" bIns="45720" rtlCol="0" anchor="t">
            <a:normAutofit fontScale="77500" lnSpcReduction="20000"/>
          </a:bodyPr>
          <a:lstStyle/>
          <a:p>
            <a:pPr algn="ctr"/>
            <a:r>
              <a:rPr lang="en-US" b="0" i="0" dirty="0">
                <a:solidFill>
                  <a:srgbClr val="000000"/>
                </a:solidFill>
                <a:effectLst/>
                <a:latin typeface="Gotham"/>
              </a:rPr>
              <a:t>SBA loans are business loans partially guaranteed by the U.S. Small Business Administration and issued by participating lenders, usually banks. These loans have tight lending standards, but if you can qualify for an SBA loan, their flexible terms and low interest rates can make them one of the best small business loan.</a:t>
            </a:r>
          </a:p>
          <a:p>
            <a:pPr algn="ctr"/>
            <a:endParaRPr lang="en-US" dirty="0">
              <a:solidFill>
                <a:srgbClr val="000000"/>
              </a:solidFill>
              <a:latin typeface="Gotham"/>
            </a:endParaRPr>
          </a:p>
          <a:p>
            <a:pPr algn="ctr"/>
            <a:r>
              <a:rPr lang="en-US" dirty="0">
                <a:solidFill>
                  <a:srgbClr val="000000"/>
                </a:solidFill>
                <a:latin typeface="Gotham"/>
              </a:rPr>
              <a:t>And Accionlabs is an US company who provides SBA loans to all small startups and now they decided to make a automated system which will check all parameter and give us the output as should we decline or approve the loan.</a:t>
            </a:r>
            <a:endParaRPr lang="en-US"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pic>
        <p:nvPicPr>
          <p:cNvPr id="7" name="Picture 6">
            <a:extLst>
              <a:ext uri="{FF2B5EF4-FFF2-40B4-BE49-F238E27FC236}">
                <a16:creationId xmlns:a16="http://schemas.microsoft.com/office/drawing/2014/main" id="{B4AB91C7-73DC-AAF3-CCD4-AE46DBDD3123}"/>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7493881" y="1881398"/>
            <a:ext cx="4154267" cy="35203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C19751A8-520D-686B-EAE4-46F872D7B58D}"/>
              </a:ext>
            </a:extLst>
          </p:cNvPr>
          <p:cNvPicPr>
            <a:picLocks noChangeAspect="1"/>
          </p:cNvPicPr>
          <p:nvPr/>
        </p:nvPicPr>
        <p:blipFill>
          <a:blip r:embed="rId4">
            <a:extLst>
              <a:ext uri="{BEBA8EAE-BF5A-486C-A8C5-ECC9F3942E4B}">
                <a14:imgProps xmlns:a14="http://schemas.microsoft.com/office/drawing/2010/main">
                  <a14:imgLayer r:embed="rId5">
                    <a14:imgEffect>
                      <a14:artisticCement/>
                    </a14:imgEffect>
                  </a14:imgLayer>
                </a14:imgProps>
              </a:ext>
            </a:extLst>
          </a:blip>
          <a:stretch>
            <a:fillRect/>
          </a:stretch>
        </p:blipFill>
        <p:spPr>
          <a:xfrm rot="19892525">
            <a:off x="7449828" y="2040141"/>
            <a:ext cx="2325665" cy="979797"/>
          </a:xfrm>
          <a:prstGeom prst="rect">
            <a:avLst/>
          </a:prstGeom>
          <a:effectLst>
            <a:softEdge rad="241300"/>
          </a:effectLst>
        </p:spPr>
      </p:pic>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669280" y="589704"/>
            <a:ext cx="5171440" cy="1961198"/>
          </a:xfrm>
        </p:spPr>
        <p:txBody>
          <a:bodyPr>
            <a:normAutofit fontScale="90000"/>
          </a:bodyPr>
          <a:lstStyle/>
          <a:p>
            <a:r>
              <a:rPr lang="en-ZA" dirty="0"/>
              <a:t>What is Automated Loan Approval System ?</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4728633" y="3198231"/>
            <a:ext cx="7052733" cy="2907294"/>
          </a:xfrm>
        </p:spPr>
        <p:txBody>
          <a:bodyPr vert="horz" lIns="91440" tIns="45720" rIns="91440" bIns="45720" rtlCol="0" anchor="t">
            <a:normAutofit fontScale="85000" lnSpcReduction="20000"/>
          </a:bodyPr>
          <a:lstStyle/>
          <a:p>
            <a:pPr algn="ctr"/>
            <a:r>
              <a:rPr lang="en-US" dirty="0"/>
              <a:t>Automated loan processing systems digitize and automate the entire loan cycle by using the latest cloud and web technologies. A quick loan processing mechanism is offered by the automated loan processing system, rather than the legacy system, which required paperwork and face-to-face interaction. It assists in simplifying the loan process by rapidly identifying applicants who meet the lending criteria, processing loans efficiently, and approving them promptly. In addition, it improves the overall accuracy of decision-making. As well as offering better security and 24x7 online support, an automated loan management system brings a new concept to loan management.</a:t>
            </a:r>
          </a:p>
        </p:txBody>
      </p:sp>
      <p:sp>
        <p:nvSpPr>
          <p:cNvPr id="13" name="Slide Number Placeholder 12">
            <a:extLst>
              <a:ext uri="{FF2B5EF4-FFF2-40B4-BE49-F238E27FC236}">
                <a16:creationId xmlns:a16="http://schemas.microsoft.com/office/drawing/2014/main" id="{E97A1D68-0269-4F8D-8A4E-B8D9753C7D5A}"/>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4" name="Picture 3">
            <a:extLst>
              <a:ext uri="{FF2B5EF4-FFF2-40B4-BE49-F238E27FC236}">
                <a16:creationId xmlns:a16="http://schemas.microsoft.com/office/drawing/2014/main" id="{3FAE7CC9-1C8B-D60D-2B7A-0A2BEC70E66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10634" y="1880542"/>
            <a:ext cx="3568699" cy="3561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087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ADF5B06-0469-9AE8-F8D4-E5609A2EF6E3}"/>
              </a:ext>
            </a:extLst>
          </p:cNvPr>
          <p:cNvSpPr/>
          <p:nvPr/>
        </p:nvSpPr>
        <p:spPr>
          <a:xfrm>
            <a:off x="2417363" y="2136338"/>
            <a:ext cx="7357273"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Queries For Checking Parameters To Approve A Loan</a:t>
            </a:r>
          </a:p>
        </p:txBody>
      </p:sp>
    </p:spTree>
    <p:extLst>
      <p:ext uri="{BB962C8B-B14F-4D97-AF65-F5344CB8AC3E}">
        <p14:creationId xmlns:p14="http://schemas.microsoft.com/office/powerpoint/2010/main" val="347745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0986-06B9-A2A1-67EE-8105AFC6CDB1}"/>
              </a:ext>
            </a:extLst>
          </p:cNvPr>
          <p:cNvSpPr>
            <a:spLocks noGrp="1"/>
          </p:cNvSpPr>
          <p:nvPr>
            <p:ph type="title"/>
          </p:nvPr>
        </p:nvSpPr>
        <p:spPr>
          <a:xfrm>
            <a:off x="1295402" y="982132"/>
            <a:ext cx="9601196" cy="1236633"/>
          </a:xfrm>
        </p:spPr>
        <p:txBody>
          <a:bodyPr>
            <a:normAutofit fontScale="90000"/>
          </a:bodyPr>
          <a:lstStyle/>
          <a:p>
            <a:r>
              <a:rPr lang="en-IN" dirty="0"/>
              <a:t>Count for Applicants from Each Occupation</a:t>
            </a:r>
          </a:p>
        </p:txBody>
      </p:sp>
      <p:sp>
        <p:nvSpPr>
          <p:cNvPr id="5" name="Slide Number Placeholder 4">
            <a:extLst>
              <a:ext uri="{FF2B5EF4-FFF2-40B4-BE49-F238E27FC236}">
                <a16:creationId xmlns:a16="http://schemas.microsoft.com/office/drawing/2014/main" id="{8ED58427-EECE-B470-42B2-7B16F215C7FB}"/>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6" name="TextBox 5">
            <a:extLst>
              <a:ext uri="{FF2B5EF4-FFF2-40B4-BE49-F238E27FC236}">
                <a16:creationId xmlns:a16="http://schemas.microsoft.com/office/drawing/2014/main" id="{AFFD9850-4AC5-664F-6D0B-45D9C1085D5D}"/>
              </a:ext>
            </a:extLst>
          </p:cNvPr>
          <p:cNvSpPr txBox="1"/>
          <p:nvPr/>
        </p:nvSpPr>
        <p:spPr>
          <a:xfrm>
            <a:off x="1295402" y="2559451"/>
            <a:ext cx="4675092" cy="3416320"/>
          </a:xfrm>
          <a:prstGeom prst="rect">
            <a:avLst/>
          </a:prstGeom>
          <a:noFill/>
        </p:spPr>
        <p:txBody>
          <a:bodyPr wrap="square" rtlCol="0">
            <a:spAutoFit/>
          </a:bodyPr>
          <a:lstStyle/>
          <a:p>
            <a:pPr marL="285750" indent="-285750">
              <a:buFont typeface="Arial" panose="020B0604020202020204" pitchFamily="34" charset="0"/>
              <a:buChar char="•"/>
            </a:pPr>
            <a:r>
              <a:rPr lang="en-IN" dirty="0"/>
              <a:t>Checked here is to see the count for each occupation. Here Occupation is given with NAICS code. The NAICS code list is given here. </a:t>
            </a:r>
          </a:p>
          <a:p>
            <a:pPr marL="285750" indent="-285750">
              <a:buFont typeface="Arial" panose="020B0604020202020204" pitchFamily="34" charset="0"/>
              <a:buChar char="•"/>
            </a:pPr>
            <a:r>
              <a:rPr lang="en-IN" dirty="0"/>
              <a:t>Almost 201948 applicants are mentioned there occupation code as 0 which clearly indicates the data anomaly here. So we will only consider non zero code. </a:t>
            </a:r>
          </a:p>
          <a:p>
            <a:pPr marL="285750" indent="-285750">
              <a:buFont typeface="Arial" panose="020B0604020202020204" pitchFamily="34" charset="0"/>
              <a:buChar char="•"/>
            </a:pPr>
            <a:r>
              <a:rPr lang="en-IN" dirty="0"/>
              <a:t>Most of applicants are comes under code 44 which indicates Retail Trade as their Occupation. Or we can say Retail Trade is their SBA</a:t>
            </a:r>
          </a:p>
        </p:txBody>
      </p:sp>
      <p:pic>
        <p:nvPicPr>
          <p:cNvPr id="7" name="Picture 6">
            <a:extLst>
              <a:ext uri="{FF2B5EF4-FFF2-40B4-BE49-F238E27FC236}">
                <a16:creationId xmlns:a16="http://schemas.microsoft.com/office/drawing/2014/main" id="{881869FB-D63B-1A93-4620-9C8B0221F9DC}"/>
              </a:ext>
            </a:extLst>
          </p:cNvPr>
          <p:cNvPicPr>
            <a:picLocks noChangeAspect="1"/>
          </p:cNvPicPr>
          <p:nvPr/>
        </p:nvPicPr>
        <p:blipFill>
          <a:blip r:embed="rId2"/>
          <a:stretch>
            <a:fillRect/>
          </a:stretch>
        </p:blipFill>
        <p:spPr>
          <a:xfrm>
            <a:off x="6116285" y="2702112"/>
            <a:ext cx="5152350" cy="3173756"/>
          </a:xfrm>
          <a:prstGeom prst="rect">
            <a:avLst/>
          </a:prstGeom>
          <a:ln>
            <a:solidFill>
              <a:schemeClr val="tx1"/>
            </a:solidFill>
          </a:ln>
        </p:spPr>
      </p:pic>
    </p:spTree>
    <p:extLst>
      <p:ext uri="{BB962C8B-B14F-4D97-AF65-F5344CB8AC3E}">
        <p14:creationId xmlns:p14="http://schemas.microsoft.com/office/powerpoint/2010/main" val="310216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7FB1-0EE4-30F7-9992-DB6224AE7151}"/>
              </a:ext>
            </a:extLst>
          </p:cNvPr>
          <p:cNvSpPr>
            <a:spLocks noGrp="1"/>
          </p:cNvSpPr>
          <p:nvPr>
            <p:ph type="title"/>
          </p:nvPr>
        </p:nvSpPr>
        <p:spPr/>
        <p:txBody>
          <a:bodyPr>
            <a:normAutofit fontScale="90000"/>
          </a:bodyPr>
          <a:lstStyle/>
          <a:p>
            <a:r>
              <a:rPr lang="en-IN" dirty="0"/>
              <a:t>Comparison Among Occupation vs Disbursement Gross vs MIS Status</a:t>
            </a:r>
          </a:p>
        </p:txBody>
      </p:sp>
      <p:sp>
        <p:nvSpPr>
          <p:cNvPr id="5" name="Slide Number Placeholder 4">
            <a:extLst>
              <a:ext uri="{FF2B5EF4-FFF2-40B4-BE49-F238E27FC236}">
                <a16:creationId xmlns:a16="http://schemas.microsoft.com/office/drawing/2014/main" id="{23D53D0A-814B-2190-7450-73599EDD99AB}"/>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6" name="TextBox 5">
            <a:extLst>
              <a:ext uri="{FF2B5EF4-FFF2-40B4-BE49-F238E27FC236}">
                <a16:creationId xmlns:a16="http://schemas.microsoft.com/office/drawing/2014/main" id="{647F14F5-339A-7887-CB64-FC303957359C}"/>
              </a:ext>
            </a:extLst>
          </p:cNvPr>
          <p:cNvSpPr txBox="1"/>
          <p:nvPr/>
        </p:nvSpPr>
        <p:spPr>
          <a:xfrm>
            <a:off x="1548453" y="2988860"/>
            <a:ext cx="4743165" cy="2887008"/>
          </a:xfrm>
          <a:prstGeom prst="rect">
            <a:avLst/>
          </a:prstGeom>
          <a:noFill/>
        </p:spPr>
        <p:txBody>
          <a:bodyPr wrap="square" rtlCol="0">
            <a:spAutoFit/>
          </a:bodyPr>
          <a:lstStyle/>
          <a:p>
            <a:pPr marL="285750" indent="-285750">
              <a:buFont typeface="Arial" panose="020B0604020202020204" pitchFamily="34" charset="0"/>
              <a:buChar char="•"/>
            </a:pPr>
            <a:r>
              <a:rPr lang="en-IN" dirty="0"/>
              <a:t>Most of the loans which are in higher amount taken by people who are having business related to Agriculture, Fishing, Hunting etc. </a:t>
            </a:r>
          </a:p>
          <a:p>
            <a:pPr marL="285750" indent="-285750">
              <a:buFont typeface="Arial" panose="020B0604020202020204" pitchFamily="34" charset="0"/>
              <a:buChar char="•"/>
            </a:pPr>
            <a:r>
              <a:rPr lang="en-IN" dirty="0"/>
              <a:t>Even most of them paid back the loan fully on time. Count for PIF is 8183 for NAICS code 11 and defaulters are only 812.</a:t>
            </a:r>
          </a:p>
          <a:p>
            <a:pPr marL="285750" indent="-285750">
              <a:buFont typeface="Arial" panose="020B0604020202020204" pitchFamily="34" charset="0"/>
              <a:buChar char="•"/>
            </a:pPr>
            <a:r>
              <a:rPr lang="en-IN" dirty="0"/>
              <a:t>Highest amount of loan taken by a defaulter is $2,000,000</a:t>
            </a:r>
          </a:p>
          <a:p>
            <a:pPr marL="285750" indent="-285750">
              <a:buFont typeface="Arial" panose="020B0604020202020204" pitchFamily="34" charset="0"/>
              <a:buChar char="•"/>
            </a:pPr>
            <a:r>
              <a:rPr lang="en-IN" dirty="0"/>
              <a:t>The Highest amount for non-defaulter is $3,350,000</a:t>
            </a:r>
          </a:p>
        </p:txBody>
      </p:sp>
      <p:pic>
        <p:nvPicPr>
          <p:cNvPr id="8" name="Picture 7">
            <a:extLst>
              <a:ext uri="{FF2B5EF4-FFF2-40B4-BE49-F238E27FC236}">
                <a16:creationId xmlns:a16="http://schemas.microsoft.com/office/drawing/2014/main" id="{191B550B-5787-F6B2-3BBD-E284A713649D}"/>
              </a:ext>
            </a:extLst>
          </p:cNvPr>
          <p:cNvPicPr>
            <a:picLocks noChangeAspect="1"/>
          </p:cNvPicPr>
          <p:nvPr/>
        </p:nvPicPr>
        <p:blipFill>
          <a:blip r:embed="rId2"/>
          <a:stretch>
            <a:fillRect/>
          </a:stretch>
        </p:blipFill>
        <p:spPr>
          <a:xfrm>
            <a:off x="6595323" y="2988860"/>
            <a:ext cx="4513955" cy="2718936"/>
          </a:xfrm>
          <a:prstGeom prst="rect">
            <a:avLst/>
          </a:prstGeom>
        </p:spPr>
      </p:pic>
    </p:spTree>
    <p:extLst>
      <p:ext uri="{BB962C8B-B14F-4D97-AF65-F5344CB8AC3E}">
        <p14:creationId xmlns:p14="http://schemas.microsoft.com/office/powerpoint/2010/main" val="199745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C1DC-DF70-AE30-E5B1-FA6613E45769}"/>
              </a:ext>
            </a:extLst>
          </p:cNvPr>
          <p:cNvSpPr>
            <a:spLocks noGrp="1"/>
          </p:cNvSpPr>
          <p:nvPr>
            <p:ph type="title"/>
          </p:nvPr>
        </p:nvSpPr>
        <p:spPr>
          <a:xfrm>
            <a:off x="1032113" y="968485"/>
            <a:ext cx="10127774" cy="1303867"/>
          </a:xfrm>
        </p:spPr>
        <p:txBody>
          <a:bodyPr>
            <a:normAutofit fontScale="90000"/>
          </a:bodyPr>
          <a:lstStyle/>
          <a:p>
            <a:r>
              <a:rPr lang="en-IN" dirty="0"/>
              <a:t>Comparison Among Occupation vs Disbursement Gross vs MIS Status vs Balance Gross</a:t>
            </a:r>
          </a:p>
        </p:txBody>
      </p:sp>
      <p:sp>
        <p:nvSpPr>
          <p:cNvPr id="5" name="Slide Number Placeholder 4">
            <a:extLst>
              <a:ext uri="{FF2B5EF4-FFF2-40B4-BE49-F238E27FC236}">
                <a16:creationId xmlns:a16="http://schemas.microsoft.com/office/drawing/2014/main" id="{CBADF1BC-7A9D-01DE-F57A-679B1D7B53AF}"/>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6" name="TextBox 5">
            <a:extLst>
              <a:ext uri="{FF2B5EF4-FFF2-40B4-BE49-F238E27FC236}">
                <a16:creationId xmlns:a16="http://schemas.microsoft.com/office/drawing/2014/main" id="{17729746-281C-B6E5-8A20-150D3D06D4A2}"/>
              </a:ext>
            </a:extLst>
          </p:cNvPr>
          <p:cNvSpPr txBox="1"/>
          <p:nvPr/>
        </p:nvSpPr>
        <p:spPr>
          <a:xfrm>
            <a:off x="1295402" y="2600490"/>
            <a:ext cx="3945338" cy="2585323"/>
          </a:xfrm>
          <a:prstGeom prst="rect">
            <a:avLst/>
          </a:prstGeom>
          <a:noFill/>
        </p:spPr>
        <p:txBody>
          <a:bodyPr wrap="square" rtlCol="0">
            <a:spAutoFit/>
          </a:bodyPr>
          <a:lstStyle/>
          <a:p>
            <a:pPr marL="285750" indent="-285750">
              <a:buFont typeface="Arial" panose="020B0604020202020204" pitchFamily="34" charset="0"/>
              <a:buChar char="•"/>
            </a:pPr>
            <a:r>
              <a:rPr lang="en-IN" dirty="0"/>
              <a:t>Parameter BalanceGross is having very interesting study.</a:t>
            </a:r>
          </a:p>
          <a:p>
            <a:pPr marL="285750" indent="-285750">
              <a:buFont typeface="Arial" panose="020B0604020202020204" pitchFamily="34" charset="0"/>
              <a:buChar char="•"/>
            </a:pPr>
            <a:r>
              <a:rPr lang="en-IN" dirty="0"/>
              <a:t>Only 14 people are having Balance Gross and none of them are defaulters.</a:t>
            </a:r>
          </a:p>
          <a:p>
            <a:pPr marL="285750" indent="-285750">
              <a:buFont typeface="Arial" panose="020B0604020202020204" pitchFamily="34" charset="0"/>
              <a:buChar char="•"/>
            </a:pPr>
            <a:r>
              <a:rPr lang="en-IN" dirty="0"/>
              <a:t>So, We can conclude here that if Someone is having Balance Gross we can approve their loan but will check other parameters carefully. </a:t>
            </a:r>
          </a:p>
        </p:txBody>
      </p:sp>
      <p:pic>
        <p:nvPicPr>
          <p:cNvPr id="7" name="Picture 6">
            <a:extLst>
              <a:ext uri="{FF2B5EF4-FFF2-40B4-BE49-F238E27FC236}">
                <a16:creationId xmlns:a16="http://schemas.microsoft.com/office/drawing/2014/main" id="{526789BB-0E26-9B6E-4357-C3D73B123366}"/>
              </a:ext>
            </a:extLst>
          </p:cNvPr>
          <p:cNvPicPr>
            <a:picLocks noChangeAspect="1"/>
          </p:cNvPicPr>
          <p:nvPr/>
        </p:nvPicPr>
        <p:blipFill>
          <a:blip r:embed="rId2"/>
          <a:stretch>
            <a:fillRect/>
          </a:stretch>
        </p:blipFill>
        <p:spPr>
          <a:xfrm>
            <a:off x="5431349" y="2600490"/>
            <a:ext cx="5193900" cy="2719528"/>
          </a:xfrm>
          <a:prstGeom prst="rect">
            <a:avLst/>
          </a:prstGeom>
          <a:ln>
            <a:solidFill>
              <a:schemeClr val="tx1"/>
            </a:solidFill>
          </a:ln>
        </p:spPr>
      </p:pic>
    </p:spTree>
    <p:extLst>
      <p:ext uri="{BB962C8B-B14F-4D97-AF65-F5344CB8AC3E}">
        <p14:creationId xmlns:p14="http://schemas.microsoft.com/office/powerpoint/2010/main" val="366791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28AE-5918-7EB4-C19A-F41474E401C0}"/>
              </a:ext>
            </a:extLst>
          </p:cNvPr>
          <p:cNvSpPr>
            <a:spLocks noGrp="1"/>
          </p:cNvSpPr>
          <p:nvPr>
            <p:ph type="title"/>
          </p:nvPr>
        </p:nvSpPr>
        <p:spPr>
          <a:xfrm>
            <a:off x="928048" y="736979"/>
            <a:ext cx="10399594" cy="1624083"/>
          </a:xfrm>
        </p:spPr>
        <p:txBody>
          <a:bodyPr>
            <a:normAutofit fontScale="90000"/>
          </a:bodyPr>
          <a:lstStyle/>
          <a:p>
            <a:r>
              <a:rPr lang="en-IN" dirty="0"/>
              <a:t>Comparison Among Occupation vs Disbursement Gross vs MIS Status vs Charged off date and Disbursement Date</a:t>
            </a:r>
          </a:p>
        </p:txBody>
      </p:sp>
      <p:sp>
        <p:nvSpPr>
          <p:cNvPr id="5" name="Slide Number Placeholder 4">
            <a:extLst>
              <a:ext uri="{FF2B5EF4-FFF2-40B4-BE49-F238E27FC236}">
                <a16:creationId xmlns:a16="http://schemas.microsoft.com/office/drawing/2014/main" id="{F2F15875-6A1C-B9E2-9CC8-66D904857DF5}"/>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6" name="TextBox 5">
            <a:extLst>
              <a:ext uri="{FF2B5EF4-FFF2-40B4-BE49-F238E27FC236}">
                <a16:creationId xmlns:a16="http://schemas.microsoft.com/office/drawing/2014/main" id="{DF470DA5-838C-0B1C-D4C6-AEB15D941938}"/>
              </a:ext>
            </a:extLst>
          </p:cNvPr>
          <p:cNvSpPr txBox="1"/>
          <p:nvPr/>
        </p:nvSpPr>
        <p:spPr>
          <a:xfrm>
            <a:off x="1514900" y="2729552"/>
            <a:ext cx="3507476" cy="3139321"/>
          </a:xfrm>
          <a:prstGeom prst="rect">
            <a:avLst/>
          </a:prstGeom>
          <a:noFill/>
        </p:spPr>
        <p:txBody>
          <a:bodyPr wrap="square" rtlCol="0">
            <a:spAutoFit/>
          </a:bodyPr>
          <a:lstStyle/>
          <a:p>
            <a:pPr marL="285750" indent="-285750">
              <a:buFont typeface="Arial" panose="020B0604020202020204" pitchFamily="34" charset="0"/>
              <a:buChar char="•"/>
            </a:pPr>
            <a:r>
              <a:rPr lang="en-IN" dirty="0"/>
              <a:t>People who are having charged off date they are considered as defaulters. </a:t>
            </a:r>
          </a:p>
          <a:p>
            <a:pPr marL="285750" indent="-285750">
              <a:buFont typeface="Arial" panose="020B0604020202020204" pitchFamily="34" charset="0"/>
              <a:buChar char="•"/>
            </a:pPr>
            <a:r>
              <a:rPr lang="en-IN" dirty="0"/>
              <a:t>Most defaulters are belong from people who are having business with Retail Trade and count is 19518.</a:t>
            </a:r>
          </a:p>
          <a:p>
            <a:pPr marL="285750" indent="-285750">
              <a:buFont typeface="Arial" panose="020B0604020202020204" pitchFamily="34" charset="0"/>
              <a:buChar char="•"/>
            </a:pPr>
            <a:r>
              <a:rPr lang="en-IN" dirty="0"/>
              <a:t>The lowest amount of defaulters are from occupation category Management of Companies and Enterprises. </a:t>
            </a:r>
          </a:p>
        </p:txBody>
      </p:sp>
      <p:pic>
        <p:nvPicPr>
          <p:cNvPr id="8" name="Picture 7">
            <a:extLst>
              <a:ext uri="{FF2B5EF4-FFF2-40B4-BE49-F238E27FC236}">
                <a16:creationId xmlns:a16="http://schemas.microsoft.com/office/drawing/2014/main" id="{AFB81CE4-2E68-2B01-C6E4-19D7FE4B60ED}"/>
              </a:ext>
            </a:extLst>
          </p:cNvPr>
          <p:cNvPicPr>
            <a:picLocks noChangeAspect="1"/>
          </p:cNvPicPr>
          <p:nvPr/>
        </p:nvPicPr>
        <p:blipFill>
          <a:blip r:embed="rId2"/>
          <a:stretch>
            <a:fillRect/>
          </a:stretch>
        </p:blipFill>
        <p:spPr>
          <a:xfrm>
            <a:off x="5172500" y="3023146"/>
            <a:ext cx="6022187" cy="2552131"/>
          </a:xfrm>
          <a:prstGeom prst="rect">
            <a:avLst/>
          </a:prstGeom>
        </p:spPr>
      </p:pic>
    </p:spTree>
    <p:extLst>
      <p:ext uri="{BB962C8B-B14F-4D97-AF65-F5344CB8AC3E}">
        <p14:creationId xmlns:p14="http://schemas.microsoft.com/office/powerpoint/2010/main" val="4955475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4F7154-AFAC-4BE7-8A74-7F4B6FC274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3.xml><?xml version="1.0" encoding="utf-8"?>
<ds:datastoreItem xmlns:ds="http://schemas.openxmlformats.org/officeDocument/2006/customXml" ds:itemID="{67ACD96E-49A0-4DA4-A7BB-AC2D887421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262</TotalTime>
  <Words>1033</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Garamond</vt:lpstr>
      <vt:lpstr>Gotham</vt:lpstr>
      <vt:lpstr>Open Sans</vt:lpstr>
      <vt:lpstr>Times New Roman</vt:lpstr>
      <vt:lpstr>Organic</vt:lpstr>
      <vt:lpstr>Advantages of using Automated Approval System for Loan Approval</vt:lpstr>
      <vt:lpstr>PowerPoint Presentation</vt:lpstr>
      <vt:lpstr>Business Understanding</vt:lpstr>
      <vt:lpstr>What is Automated Loan Approval System ?</vt:lpstr>
      <vt:lpstr>PowerPoint Presentation</vt:lpstr>
      <vt:lpstr>Count for Applicants from Each Occupation</vt:lpstr>
      <vt:lpstr>Comparison Among Occupation vs Disbursement Gross vs MIS Status</vt:lpstr>
      <vt:lpstr>Comparison Among Occupation vs Disbursement Gross vs MIS Status vs Balance Gross</vt:lpstr>
      <vt:lpstr>Comparison Among Occupation vs Disbursement Gross vs MIS Status vs Charged off date and Disbursement Date</vt:lpstr>
      <vt:lpstr>Comparison Among Occupation vs Disbursement Gross vs MIS Status vs New/Exist Business</vt:lpstr>
      <vt:lpstr>Comparison Among Occupation vs Disbursement Gross vs MIS Status vs Term</vt:lpstr>
      <vt:lpstr>Comparison Among Occupation vs Disbursement Gross vs MIS Status vs Urban/Rural</vt:lpstr>
      <vt:lpstr>PowerPoint Presentation</vt:lpstr>
      <vt:lpstr>Advantages of Using Automated Loan Approval Criteria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Advantages of using Automated Approval System for Loan Approval</dc:title>
  <dc:creator>Joyita Sadhukhan</dc:creator>
  <cp:lastModifiedBy>Joyita Sadhukhan</cp:lastModifiedBy>
  <cp:revision>9</cp:revision>
  <dcterms:created xsi:type="dcterms:W3CDTF">2023-04-26T09:34:36Z</dcterms:created>
  <dcterms:modified xsi:type="dcterms:W3CDTF">2023-04-28T18:34:02Z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